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Arimo Bold" panose="020B0604020202020204" charset="0"/>
      <p:regular r:id="rId22"/>
    </p:embeddedFont>
    <p:embeddedFont>
      <p:font typeface="DM Sans" pitchFamily="2" charset="0"/>
      <p:regular r:id="rId23"/>
    </p:embeddedFont>
    <p:embeddedFont>
      <p:font typeface="DM Sans Bold" charset="0"/>
      <p:regular r:id="rId24"/>
    </p:embeddedFont>
    <p:embeddedFont>
      <p:font typeface="Kollektif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 มี.ค.67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 มี.ค.67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0.jpeg"/><Relationship Id="rId5" Type="http://schemas.openxmlformats.org/officeDocument/2006/relationships/image" Target="../media/image6.sv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4.jpeg"/><Relationship Id="rId5" Type="http://schemas.openxmlformats.org/officeDocument/2006/relationships/image" Target="../media/image6.svg"/><Relationship Id="rId10" Type="http://schemas.openxmlformats.org/officeDocument/2006/relationships/image" Target="../media/image53.jpeg"/><Relationship Id="rId4" Type="http://schemas.openxmlformats.org/officeDocument/2006/relationships/image" Target="../media/image5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1.jpeg"/><Relationship Id="rId5" Type="http://schemas.openxmlformats.org/officeDocument/2006/relationships/image" Target="../media/image6.svg"/><Relationship Id="rId10" Type="http://schemas.openxmlformats.org/officeDocument/2006/relationships/image" Target="../media/image60.jpeg"/><Relationship Id="rId4" Type="http://schemas.openxmlformats.org/officeDocument/2006/relationships/image" Target="../media/image5.pn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8.jpeg"/><Relationship Id="rId5" Type="http://schemas.openxmlformats.org/officeDocument/2006/relationships/image" Target="../media/image6.svg"/><Relationship Id="rId10" Type="http://schemas.openxmlformats.org/officeDocument/2006/relationships/image" Target="../media/image67.jpeg"/><Relationship Id="rId4" Type="http://schemas.openxmlformats.org/officeDocument/2006/relationships/image" Target="../media/image5.pn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4.jpeg"/><Relationship Id="rId5" Type="http://schemas.openxmlformats.org/officeDocument/2006/relationships/image" Target="../media/image6.svg"/><Relationship Id="rId10" Type="http://schemas.openxmlformats.org/officeDocument/2006/relationships/image" Target="../media/image73.jpeg"/><Relationship Id="rId4" Type="http://schemas.openxmlformats.org/officeDocument/2006/relationships/image" Target="../media/image5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2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0.jpeg"/><Relationship Id="rId5" Type="http://schemas.openxmlformats.org/officeDocument/2006/relationships/image" Target="../media/image5.png"/><Relationship Id="rId10" Type="http://schemas.openxmlformats.org/officeDocument/2006/relationships/image" Target="../media/image79.jpeg"/><Relationship Id="rId4" Type="http://schemas.openxmlformats.org/officeDocument/2006/relationships/image" Target="../media/image2.sv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8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6.jpeg"/><Relationship Id="rId5" Type="http://schemas.openxmlformats.org/officeDocument/2006/relationships/image" Target="../media/image5.pn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2.sv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12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.jpe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jpeg"/><Relationship Id="rId5" Type="http://schemas.openxmlformats.org/officeDocument/2006/relationships/image" Target="../media/image6.sv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svg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sv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4.sv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6.svg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sv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3961357" y="7537250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4131544" y="7969488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 flipV="1">
            <a:off x="14444220" y="8329798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 flipV="1">
            <a:off x="14802690" y="868111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4052432" y="2166233"/>
            <a:ext cx="10183136" cy="306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0999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การขับเคลื่อน</a:t>
            </a:r>
          </a:p>
          <a:p>
            <a:pPr algn="ctr">
              <a:lnSpc>
                <a:spcPts val="10999"/>
              </a:lnSpc>
            </a:pPr>
            <a:r>
              <a:rPr lang="en-US" sz="10999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องค์กรคุณธรรม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9525" y="8090807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915998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-10800000">
            <a:off x="2247466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2247466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5400000">
            <a:off x="3331275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1163657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2247466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6"/>
          <p:cNvGrpSpPr/>
          <p:nvPr/>
        </p:nvGrpSpPr>
        <p:grpSpPr>
          <a:xfrm rot="2700000">
            <a:off x="-1207195" y="-3498506"/>
            <a:ext cx="7415398" cy="3565095"/>
            <a:chOff x="0" y="0"/>
            <a:chExt cx="660400" cy="317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-1669808" y="-2678956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-1883755" y="-2366280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1" name="AutoShape 21"/>
          <p:cNvSpPr/>
          <p:nvPr/>
        </p:nvSpPr>
        <p:spPr>
          <a:xfrm>
            <a:off x="-2063357" y="-2007810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2" name="AutoShape 22"/>
          <p:cNvSpPr/>
          <p:nvPr/>
        </p:nvSpPr>
        <p:spPr>
          <a:xfrm>
            <a:off x="-2190011" y="-1621542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3" name="AutoShape 23"/>
          <p:cNvSpPr/>
          <p:nvPr/>
        </p:nvSpPr>
        <p:spPr>
          <a:xfrm>
            <a:off x="-2333865" y="-1181865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4" name="AutoShape 24"/>
          <p:cNvSpPr/>
          <p:nvPr/>
        </p:nvSpPr>
        <p:spPr>
          <a:xfrm>
            <a:off x="-2454685" y="-738141"/>
            <a:ext cx="3963599" cy="398559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5" name="AutoShape 25"/>
          <p:cNvSpPr/>
          <p:nvPr/>
        </p:nvSpPr>
        <p:spPr>
          <a:xfrm>
            <a:off x="-2428917" y="-176508"/>
            <a:ext cx="3377485" cy="3360058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6" name="AutoShape 26"/>
          <p:cNvSpPr/>
          <p:nvPr/>
        </p:nvSpPr>
        <p:spPr>
          <a:xfrm>
            <a:off x="-2340601" y="500575"/>
            <a:ext cx="2628598" cy="2671969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3833976" y="28575"/>
            <a:ext cx="4339724" cy="2941752"/>
          </a:xfrm>
          <a:custGeom>
            <a:avLst/>
            <a:gdLst/>
            <a:ahLst/>
            <a:cxnLst/>
            <a:rect l="l" t="t" r="r" b="b"/>
            <a:pathLst>
              <a:path w="4339724" h="2941752">
                <a:moveTo>
                  <a:pt x="0" y="0"/>
                </a:moveTo>
                <a:lnTo>
                  <a:pt x="4339724" y="0"/>
                </a:lnTo>
                <a:lnTo>
                  <a:pt x="4339724" y="2941752"/>
                </a:lnTo>
                <a:lnTo>
                  <a:pt x="0" y="2941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787" t="-14036" r="-13076" b="-2873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8" name="TextBox 28"/>
          <p:cNvSpPr txBox="1"/>
          <p:nvPr/>
        </p:nvSpPr>
        <p:spPr>
          <a:xfrm>
            <a:off x="287997" y="5237089"/>
            <a:ext cx="17804085" cy="157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227C9D"/>
                </a:solidFill>
                <a:latin typeface="DM Sans Bold"/>
                <a:ea typeface="DM Sans Bold"/>
                <a:cs typeface="DM Sans Bold"/>
                <a:sym typeface="DM Sans Bold"/>
              </a:rPr>
              <a:t>ศูนย์ส่งเสริมอุตสาหกรรมภาคที่</a:t>
            </a:r>
            <a:r>
              <a:rPr lang="en-US" sz="5500" b="1" dirty="0">
                <a:solidFill>
                  <a:srgbClr val="227C9D"/>
                </a:solidFill>
                <a:latin typeface="DM Sans Bold"/>
                <a:ea typeface="DM Sans Bold"/>
                <a:cs typeface="DM Sans Bold"/>
                <a:sym typeface="DM Sans Bold"/>
              </a:rPr>
              <a:t> 10 </a:t>
            </a:r>
            <a:r>
              <a:rPr lang="en-US" sz="5500" b="1" dirty="0" err="1">
                <a:solidFill>
                  <a:srgbClr val="227C9D"/>
                </a:solidFill>
                <a:latin typeface="DM Sans Bold"/>
                <a:ea typeface="DM Sans Bold"/>
                <a:cs typeface="DM Sans Bold"/>
                <a:sym typeface="DM Sans Bold"/>
              </a:rPr>
              <a:t>กรมส่งเสริมอุตสาหกรรม</a:t>
            </a:r>
            <a:endParaRPr lang="en-US" sz="5500" b="1" dirty="0">
              <a:solidFill>
                <a:srgbClr val="227C9D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050"/>
              </a:lnSpc>
            </a:pPr>
            <a:endParaRPr lang="en-US" sz="5500" b="1" dirty="0">
              <a:solidFill>
                <a:srgbClr val="227C9D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05337" y="6180113"/>
            <a:ext cx="17194666" cy="77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FE6D73"/>
                </a:solidFill>
                <a:latin typeface="DM Sans Bold"/>
                <a:ea typeface="DM Sans Bold"/>
                <a:cs typeface="DM Sans Bold"/>
                <a:sym typeface="DM Sans Bold"/>
              </a:rPr>
              <a:t>ประจำปีงบประมาณ</a:t>
            </a:r>
            <a:r>
              <a:rPr lang="en-US" sz="5500" b="1" dirty="0">
                <a:solidFill>
                  <a:srgbClr val="FE6D73"/>
                </a:solidFill>
                <a:latin typeface="DM Sans Bold"/>
                <a:ea typeface="DM Sans Bold"/>
                <a:cs typeface="DM Sans Bold"/>
                <a:sym typeface="DM Sans Bold"/>
              </a:rPr>
              <a:t> พ.ศ.2568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757887" y="-4489658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220500" y="-367010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434447" y="-3357432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614049" y="-299896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04406" y="1681421"/>
            <a:ext cx="3869574" cy="2801571"/>
            <a:chOff x="0" y="0"/>
            <a:chExt cx="19050000" cy="13792200"/>
          </a:xfrm>
        </p:grpSpPr>
        <p:sp>
          <p:nvSpPr>
            <p:cNvPr id="13" name="Freeform 13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8"/>
              <a:stretch>
                <a:fillRect l="-2615" r="-261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9"/>
              <a:stretch>
                <a:fillRect l="-17" r="-1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04406" y="4775906"/>
            <a:ext cx="3869574" cy="2801571"/>
            <a:chOff x="0" y="0"/>
            <a:chExt cx="19050000" cy="13792200"/>
          </a:xfrm>
        </p:grpSpPr>
        <p:sp>
          <p:nvSpPr>
            <p:cNvPr id="16" name="Freeform 16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10"/>
              <a:stretch>
                <a:fillRect t="-3486" b="-348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9"/>
              <a:stretch>
                <a:fillRect l="-17" r="-1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931631" y="1681421"/>
            <a:ext cx="3869574" cy="2801571"/>
            <a:chOff x="0" y="0"/>
            <a:chExt cx="19050000" cy="13792200"/>
          </a:xfrm>
        </p:grpSpPr>
        <p:sp>
          <p:nvSpPr>
            <p:cNvPr id="19" name="Freeform 19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11"/>
              <a:stretch>
                <a:fillRect t="-3486" b="-348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9"/>
              <a:stretch>
                <a:fillRect l="-17" r="-1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931631" y="4775906"/>
            <a:ext cx="3869574" cy="2801571"/>
            <a:chOff x="0" y="0"/>
            <a:chExt cx="19050000" cy="13792200"/>
          </a:xfrm>
        </p:grpSpPr>
        <p:sp>
          <p:nvSpPr>
            <p:cNvPr id="22" name="Freeform 22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12"/>
              <a:stretch>
                <a:fillRect t="-3486" b="-348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9"/>
              <a:stretch>
                <a:fillRect l="-17" r="-1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997855" y="2531242"/>
            <a:ext cx="3253320" cy="4173478"/>
            <a:chOff x="0" y="0"/>
            <a:chExt cx="4602480" cy="59042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602480" cy="5904230"/>
            </a:xfrm>
            <a:custGeom>
              <a:avLst/>
              <a:gdLst/>
              <a:ahLst/>
              <a:cxnLst/>
              <a:rect l="l" t="t" r="r" b="b"/>
              <a:pathLst>
                <a:path w="4602480" h="5904230">
                  <a:moveTo>
                    <a:pt x="2697480" y="5904230"/>
                  </a:moveTo>
                  <a:lnTo>
                    <a:pt x="1905000" y="5904230"/>
                  </a:lnTo>
                  <a:cubicBezTo>
                    <a:pt x="853440" y="5904230"/>
                    <a:pt x="0" y="5050790"/>
                    <a:pt x="0" y="399923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2697480" y="0"/>
                  </a:lnTo>
                  <a:cubicBezTo>
                    <a:pt x="3749040" y="0"/>
                    <a:pt x="4602480" y="853440"/>
                    <a:pt x="4602480" y="1905000"/>
                  </a:cubicBezTo>
                  <a:lnTo>
                    <a:pt x="4602480" y="3999230"/>
                  </a:lnTo>
                  <a:cubicBezTo>
                    <a:pt x="4602480" y="5052060"/>
                    <a:pt x="3749040" y="5904230"/>
                    <a:pt x="2697480" y="5904230"/>
                  </a:cubicBezTo>
                  <a:close/>
                </a:path>
              </a:pathLst>
            </a:custGeom>
            <a:blipFill>
              <a:blip r:embed="rId13"/>
              <a:stretch>
                <a:fillRect t="-8464" b="-8464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-10160" y="-8890"/>
              <a:ext cx="4622800" cy="5923280"/>
            </a:xfrm>
            <a:custGeom>
              <a:avLst/>
              <a:gdLst/>
              <a:ahLst/>
              <a:cxnLst/>
              <a:rect l="l" t="t" r="r" b="b"/>
              <a:pathLst>
                <a:path w="4622800" h="5923280">
                  <a:moveTo>
                    <a:pt x="2707640" y="5923280"/>
                  </a:moveTo>
                  <a:lnTo>
                    <a:pt x="1915160" y="5923280"/>
                  </a:lnTo>
                  <a:cubicBezTo>
                    <a:pt x="859790" y="5923280"/>
                    <a:pt x="0" y="5064760"/>
                    <a:pt x="0" y="4008120"/>
                  </a:cubicBezTo>
                  <a:lnTo>
                    <a:pt x="0" y="1913890"/>
                  </a:lnTo>
                  <a:cubicBezTo>
                    <a:pt x="0" y="858520"/>
                    <a:pt x="859790" y="0"/>
                    <a:pt x="1915160" y="0"/>
                  </a:cubicBezTo>
                  <a:lnTo>
                    <a:pt x="2707640" y="0"/>
                  </a:lnTo>
                  <a:cubicBezTo>
                    <a:pt x="3763010" y="0"/>
                    <a:pt x="4622800" y="858520"/>
                    <a:pt x="4622800" y="1915160"/>
                  </a:cubicBezTo>
                  <a:lnTo>
                    <a:pt x="4622800" y="4009390"/>
                  </a:lnTo>
                  <a:cubicBezTo>
                    <a:pt x="4621530" y="5064760"/>
                    <a:pt x="3763010" y="5923280"/>
                    <a:pt x="2707640" y="5923280"/>
                  </a:cubicBezTo>
                  <a:close/>
                  <a:moveTo>
                    <a:pt x="1915160" y="19050"/>
                  </a:moveTo>
                  <a:cubicBezTo>
                    <a:pt x="869950" y="19050"/>
                    <a:pt x="19050" y="868680"/>
                    <a:pt x="19050" y="1913890"/>
                  </a:cubicBezTo>
                  <a:lnTo>
                    <a:pt x="19050" y="4008120"/>
                  </a:lnTo>
                  <a:cubicBezTo>
                    <a:pt x="19050" y="5053330"/>
                    <a:pt x="869950" y="5902960"/>
                    <a:pt x="1913890" y="5902960"/>
                  </a:cubicBezTo>
                  <a:lnTo>
                    <a:pt x="2706370" y="5902960"/>
                  </a:lnTo>
                  <a:cubicBezTo>
                    <a:pt x="3751580" y="5902960"/>
                    <a:pt x="4601210" y="5052060"/>
                    <a:pt x="4601210" y="4008120"/>
                  </a:cubicBezTo>
                  <a:lnTo>
                    <a:pt x="4601210" y="1913890"/>
                  </a:lnTo>
                  <a:cubicBezTo>
                    <a:pt x="4601210" y="868680"/>
                    <a:pt x="3750310" y="19050"/>
                    <a:pt x="2706370" y="19050"/>
                  </a:cubicBezTo>
                  <a:lnTo>
                    <a:pt x="1915160" y="19050"/>
                  </a:lnTo>
                  <a:close/>
                </a:path>
              </a:pathLst>
            </a:custGeom>
            <a:solidFill>
              <a:srgbClr val="D6D9D4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8775050" y="1703486"/>
            <a:ext cx="2183888" cy="2801571"/>
            <a:chOff x="0" y="0"/>
            <a:chExt cx="4602480" cy="590423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602480" cy="5904230"/>
            </a:xfrm>
            <a:custGeom>
              <a:avLst/>
              <a:gdLst/>
              <a:ahLst/>
              <a:cxnLst/>
              <a:rect l="l" t="t" r="r" b="b"/>
              <a:pathLst>
                <a:path w="4602480" h="5904230">
                  <a:moveTo>
                    <a:pt x="2697480" y="5904230"/>
                  </a:moveTo>
                  <a:lnTo>
                    <a:pt x="1905000" y="5904230"/>
                  </a:lnTo>
                  <a:cubicBezTo>
                    <a:pt x="853440" y="5904230"/>
                    <a:pt x="0" y="5050790"/>
                    <a:pt x="0" y="399923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2697480" y="0"/>
                  </a:lnTo>
                  <a:cubicBezTo>
                    <a:pt x="3749040" y="0"/>
                    <a:pt x="4602480" y="853440"/>
                    <a:pt x="4602480" y="1905000"/>
                  </a:cubicBezTo>
                  <a:lnTo>
                    <a:pt x="4602480" y="3999230"/>
                  </a:lnTo>
                  <a:cubicBezTo>
                    <a:pt x="4602480" y="5052060"/>
                    <a:pt x="3749040" y="5904230"/>
                    <a:pt x="2697480" y="5904230"/>
                  </a:cubicBezTo>
                  <a:close/>
                </a:path>
              </a:pathLst>
            </a:custGeom>
            <a:blipFill>
              <a:blip r:embed="rId14"/>
              <a:stretch>
                <a:fillRect t="-8570" b="-857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-10160" y="-8890"/>
              <a:ext cx="4622800" cy="5923280"/>
            </a:xfrm>
            <a:custGeom>
              <a:avLst/>
              <a:gdLst/>
              <a:ahLst/>
              <a:cxnLst/>
              <a:rect l="l" t="t" r="r" b="b"/>
              <a:pathLst>
                <a:path w="4622800" h="5923280">
                  <a:moveTo>
                    <a:pt x="2707640" y="5923280"/>
                  </a:moveTo>
                  <a:lnTo>
                    <a:pt x="1915160" y="5923280"/>
                  </a:lnTo>
                  <a:cubicBezTo>
                    <a:pt x="859790" y="5923280"/>
                    <a:pt x="0" y="5064760"/>
                    <a:pt x="0" y="4008120"/>
                  </a:cubicBezTo>
                  <a:lnTo>
                    <a:pt x="0" y="1913890"/>
                  </a:lnTo>
                  <a:cubicBezTo>
                    <a:pt x="0" y="858520"/>
                    <a:pt x="859790" y="0"/>
                    <a:pt x="1915160" y="0"/>
                  </a:cubicBezTo>
                  <a:lnTo>
                    <a:pt x="2707640" y="0"/>
                  </a:lnTo>
                  <a:cubicBezTo>
                    <a:pt x="3763010" y="0"/>
                    <a:pt x="4622800" y="858520"/>
                    <a:pt x="4622800" y="1915160"/>
                  </a:cubicBezTo>
                  <a:lnTo>
                    <a:pt x="4622800" y="4009390"/>
                  </a:lnTo>
                  <a:cubicBezTo>
                    <a:pt x="4621530" y="5064760"/>
                    <a:pt x="3763010" y="5923280"/>
                    <a:pt x="2707640" y="5923280"/>
                  </a:cubicBezTo>
                  <a:close/>
                  <a:moveTo>
                    <a:pt x="1915160" y="19050"/>
                  </a:moveTo>
                  <a:cubicBezTo>
                    <a:pt x="869950" y="19050"/>
                    <a:pt x="19050" y="868680"/>
                    <a:pt x="19050" y="1913890"/>
                  </a:cubicBezTo>
                  <a:lnTo>
                    <a:pt x="19050" y="4008120"/>
                  </a:lnTo>
                  <a:cubicBezTo>
                    <a:pt x="19050" y="5053330"/>
                    <a:pt x="869950" y="5902960"/>
                    <a:pt x="1913890" y="5902960"/>
                  </a:cubicBezTo>
                  <a:lnTo>
                    <a:pt x="2706370" y="5902960"/>
                  </a:lnTo>
                  <a:cubicBezTo>
                    <a:pt x="3751580" y="5902960"/>
                    <a:pt x="4601210" y="5052060"/>
                    <a:pt x="4601210" y="4008120"/>
                  </a:cubicBezTo>
                  <a:lnTo>
                    <a:pt x="4601210" y="1913890"/>
                  </a:lnTo>
                  <a:cubicBezTo>
                    <a:pt x="4601210" y="868680"/>
                    <a:pt x="3750310" y="19050"/>
                    <a:pt x="2706370" y="19050"/>
                  </a:cubicBezTo>
                  <a:lnTo>
                    <a:pt x="1915160" y="19050"/>
                  </a:lnTo>
                  <a:close/>
                </a:path>
              </a:pathLst>
            </a:custGeom>
            <a:solidFill>
              <a:srgbClr val="D6D9D4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775050" y="4775906"/>
            <a:ext cx="2183888" cy="2801571"/>
            <a:chOff x="0" y="0"/>
            <a:chExt cx="4602480" cy="590423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02480" cy="5904230"/>
            </a:xfrm>
            <a:custGeom>
              <a:avLst/>
              <a:gdLst/>
              <a:ahLst/>
              <a:cxnLst/>
              <a:rect l="l" t="t" r="r" b="b"/>
              <a:pathLst>
                <a:path w="4602480" h="5904230">
                  <a:moveTo>
                    <a:pt x="2697480" y="5904230"/>
                  </a:moveTo>
                  <a:lnTo>
                    <a:pt x="1905000" y="5904230"/>
                  </a:lnTo>
                  <a:cubicBezTo>
                    <a:pt x="853440" y="5904230"/>
                    <a:pt x="0" y="5050790"/>
                    <a:pt x="0" y="399923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2697480" y="0"/>
                  </a:lnTo>
                  <a:cubicBezTo>
                    <a:pt x="3749040" y="0"/>
                    <a:pt x="4602480" y="853440"/>
                    <a:pt x="4602480" y="1905000"/>
                  </a:cubicBezTo>
                  <a:lnTo>
                    <a:pt x="4602480" y="3999230"/>
                  </a:lnTo>
                  <a:cubicBezTo>
                    <a:pt x="4602480" y="5052060"/>
                    <a:pt x="3749040" y="5904230"/>
                    <a:pt x="2697480" y="5904230"/>
                  </a:cubicBezTo>
                  <a:close/>
                </a:path>
              </a:pathLst>
            </a:custGeom>
            <a:blipFill>
              <a:blip r:embed="rId15"/>
              <a:stretch>
                <a:fillRect t="-8570" b="-857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-10160" y="-8890"/>
              <a:ext cx="4622800" cy="5923280"/>
            </a:xfrm>
            <a:custGeom>
              <a:avLst/>
              <a:gdLst/>
              <a:ahLst/>
              <a:cxnLst/>
              <a:rect l="l" t="t" r="r" b="b"/>
              <a:pathLst>
                <a:path w="4622800" h="5923280">
                  <a:moveTo>
                    <a:pt x="2707640" y="5923280"/>
                  </a:moveTo>
                  <a:lnTo>
                    <a:pt x="1915160" y="5923280"/>
                  </a:lnTo>
                  <a:cubicBezTo>
                    <a:pt x="859790" y="5923280"/>
                    <a:pt x="0" y="5064760"/>
                    <a:pt x="0" y="4008120"/>
                  </a:cubicBezTo>
                  <a:lnTo>
                    <a:pt x="0" y="1913890"/>
                  </a:lnTo>
                  <a:cubicBezTo>
                    <a:pt x="0" y="858520"/>
                    <a:pt x="859790" y="0"/>
                    <a:pt x="1915160" y="0"/>
                  </a:cubicBezTo>
                  <a:lnTo>
                    <a:pt x="2707640" y="0"/>
                  </a:lnTo>
                  <a:cubicBezTo>
                    <a:pt x="3763010" y="0"/>
                    <a:pt x="4622800" y="858520"/>
                    <a:pt x="4622800" y="1915160"/>
                  </a:cubicBezTo>
                  <a:lnTo>
                    <a:pt x="4622800" y="4009390"/>
                  </a:lnTo>
                  <a:cubicBezTo>
                    <a:pt x="4621530" y="5064760"/>
                    <a:pt x="3763010" y="5923280"/>
                    <a:pt x="2707640" y="5923280"/>
                  </a:cubicBezTo>
                  <a:close/>
                  <a:moveTo>
                    <a:pt x="1915160" y="19050"/>
                  </a:moveTo>
                  <a:cubicBezTo>
                    <a:pt x="869950" y="19050"/>
                    <a:pt x="19050" y="868680"/>
                    <a:pt x="19050" y="1913890"/>
                  </a:cubicBezTo>
                  <a:lnTo>
                    <a:pt x="19050" y="4008120"/>
                  </a:lnTo>
                  <a:cubicBezTo>
                    <a:pt x="19050" y="5053330"/>
                    <a:pt x="869950" y="5902960"/>
                    <a:pt x="1913890" y="5902960"/>
                  </a:cubicBezTo>
                  <a:lnTo>
                    <a:pt x="2706370" y="5902960"/>
                  </a:lnTo>
                  <a:cubicBezTo>
                    <a:pt x="3751580" y="5902960"/>
                    <a:pt x="4601210" y="5052060"/>
                    <a:pt x="4601210" y="4008120"/>
                  </a:cubicBezTo>
                  <a:lnTo>
                    <a:pt x="4601210" y="1913890"/>
                  </a:lnTo>
                  <a:cubicBezTo>
                    <a:pt x="4601210" y="868680"/>
                    <a:pt x="3750310" y="19050"/>
                    <a:pt x="2706370" y="19050"/>
                  </a:cubicBezTo>
                  <a:lnTo>
                    <a:pt x="1915160" y="19050"/>
                  </a:lnTo>
                  <a:close/>
                </a:path>
              </a:pathLst>
            </a:custGeom>
            <a:solidFill>
              <a:srgbClr val="D6D9D4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1482812" y="1680985"/>
            <a:ext cx="2183888" cy="2801571"/>
            <a:chOff x="0" y="0"/>
            <a:chExt cx="4602480" cy="590423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602480" cy="5904230"/>
            </a:xfrm>
            <a:custGeom>
              <a:avLst/>
              <a:gdLst/>
              <a:ahLst/>
              <a:cxnLst/>
              <a:rect l="l" t="t" r="r" b="b"/>
              <a:pathLst>
                <a:path w="4602480" h="5904230">
                  <a:moveTo>
                    <a:pt x="2697480" y="5904230"/>
                  </a:moveTo>
                  <a:lnTo>
                    <a:pt x="1905000" y="5904230"/>
                  </a:lnTo>
                  <a:cubicBezTo>
                    <a:pt x="853440" y="5904230"/>
                    <a:pt x="0" y="5050790"/>
                    <a:pt x="0" y="399923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2697480" y="0"/>
                  </a:lnTo>
                  <a:cubicBezTo>
                    <a:pt x="3749040" y="0"/>
                    <a:pt x="4602480" y="853440"/>
                    <a:pt x="4602480" y="1905000"/>
                  </a:cubicBezTo>
                  <a:lnTo>
                    <a:pt x="4602480" y="3999230"/>
                  </a:lnTo>
                  <a:cubicBezTo>
                    <a:pt x="4602480" y="5052060"/>
                    <a:pt x="3749040" y="5904230"/>
                    <a:pt x="2697480" y="5904230"/>
                  </a:cubicBezTo>
                  <a:close/>
                </a:path>
              </a:pathLst>
            </a:custGeom>
            <a:blipFill>
              <a:blip r:embed="rId16"/>
              <a:stretch>
                <a:fillRect t="-8478" b="-847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-10160" y="-8890"/>
              <a:ext cx="4622800" cy="5923280"/>
            </a:xfrm>
            <a:custGeom>
              <a:avLst/>
              <a:gdLst/>
              <a:ahLst/>
              <a:cxnLst/>
              <a:rect l="l" t="t" r="r" b="b"/>
              <a:pathLst>
                <a:path w="4622800" h="5923280">
                  <a:moveTo>
                    <a:pt x="2707640" y="5923280"/>
                  </a:moveTo>
                  <a:lnTo>
                    <a:pt x="1915160" y="5923280"/>
                  </a:lnTo>
                  <a:cubicBezTo>
                    <a:pt x="859790" y="5923280"/>
                    <a:pt x="0" y="5064760"/>
                    <a:pt x="0" y="4008120"/>
                  </a:cubicBezTo>
                  <a:lnTo>
                    <a:pt x="0" y="1913890"/>
                  </a:lnTo>
                  <a:cubicBezTo>
                    <a:pt x="0" y="858520"/>
                    <a:pt x="859790" y="0"/>
                    <a:pt x="1915160" y="0"/>
                  </a:cubicBezTo>
                  <a:lnTo>
                    <a:pt x="2707640" y="0"/>
                  </a:lnTo>
                  <a:cubicBezTo>
                    <a:pt x="3763010" y="0"/>
                    <a:pt x="4622800" y="858520"/>
                    <a:pt x="4622800" y="1915160"/>
                  </a:cubicBezTo>
                  <a:lnTo>
                    <a:pt x="4622800" y="4009390"/>
                  </a:lnTo>
                  <a:cubicBezTo>
                    <a:pt x="4621530" y="5064760"/>
                    <a:pt x="3763010" y="5923280"/>
                    <a:pt x="2707640" y="5923280"/>
                  </a:cubicBezTo>
                  <a:close/>
                  <a:moveTo>
                    <a:pt x="1915160" y="19050"/>
                  </a:moveTo>
                  <a:cubicBezTo>
                    <a:pt x="869950" y="19050"/>
                    <a:pt x="19050" y="868680"/>
                    <a:pt x="19050" y="1913890"/>
                  </a:cubicBezTo>
                  <a:lnTo>
                    <a:pt x="19050" y="4008120"/>
                  </a:lnTo>
                  <a:cubicBezTo>
                    <a:pt x="19050" y="5053330"/>
                    <a:pt x="869950" y="5902960"/>
                    <a:pt x="1913890" y="5902960"/>
                  </a:cubicBezTo>
                  <a:lnTo>
                    <a:pt x="2706370" y="5902960"/>
                  </a:lnTo>
                  <a:cubicBezTo>
                    <a:pt x="3751580" y="5902960"/>
                    <a:pt x="4601210" y="5052060"/>
                    <a:pt x="4601210" y="4008120"/>
                  </a:cubicBezTo>
                  <a:lnTo>
                    <a:pt x="4601210" y="1913890"/>
                  </a:lnTo>
                  <a:cubicBezTo>
                    <a:pt x="4601210" y="868680"/>
                    <a:pt x="3750310" y="19050"/>
                    <a:pt x="2706370" y="19050"/>
                  </a:cubicBezTo>
                  <a:lnTo>
                    <a:pt x="1915160" y="19050"/>
                  </a:lnTo>
                  <a:close/>
                </a:path>
              </a:pathLst>
            </a:custGeom>
            <a:solidFill>
              <a:srgbClr val="D6D9D4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1482812" y="4753405"/>
            <a:ext cx="2183888" cy="2801571"/>
            <a:chOff x="0" y="0"/>
            <a:chExt cx="4602480" cy="590423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602480" cy="5904230"/>
            </a:xfrm>
            <a:custGeom>
              <a:avLst/>
              <a:gdLst/>
              <a:ahLst/>
              <a:cxnLst/>
              <a:rect l="l" t="t" r="r" b="b"/>
              <a:pathLst>
                <a:path w="4602480" h="5904230">
                  <a:moveTo>
                    <a:pt x="2697480" y="5904230"/>
                  </a:moveTo>
                  <a:lnTo>
                    <a:pt x="1905000" y="5904230"/>
                  </a:lnTo>
                  <a:cubicBezTo>
                    <a:pt x="853440" y="5904230"/>
                    <a:pt x="0" y="5050790"/>
                    <a:pt x="0" y="399923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2697480" y="0"/>
                  </a:lnTo>
                  <a:cubicBezTo>
                    <a:pt x="3749040" y="0"/>
                    <a:pt x="4602480" y="853440"/>
                    <a:pt x="4602480" y="1905000"/>
                  </a:cubicBezTo>
                  <a:lnTo>
                    <a:pt x="4602480" y="3999230"/>
                  </a:lnTo>
                  <a:cubicBezTo>
                    <a:pt x="4602480" y="5052060"/>
                    <a:pt x="3749040" y="5904230"/>
                    <a:pt x="2697480" y="5904230"/>
                  </a:cubicBezTo>
                  <a:close/>
                </a:path>
              </a:pathLst>
            </a:custGeom>
            <a:blipFill>
              <a:blip r:embed="rId17"/>
              <a:stretch>
                <a:fillRect t="-398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-10160" y="-8890"/>
              <a:ext cx="4622800" cy="5923280"/>
            </a:xfrm>
            <a:custGeom>
              <a:avLst/>
              <a:gdLst/>
              <a:ahLst/>
              <a:cxnLst/>
              <a:rect l="l" t="t" r="r" b="b"/>
              <a:pathLst>
                <a:path w="4622800" h="5923280">
                  <a:moveTo>
                    <a:pt x="2707640" y="5923280"/>
                  </a:moveTo>
                  <a:lnTo>
                    <a:pt x="1915160" y="5923280"/>
                  </a:lnTo>
                  <a:cubicBezTo>
                    <a:pt x="859790" y="5923280"/>
                    <a:pt x="0" y="5064760"/>
                    <a:pt x="0" y="4008120"/>
                  </a:cubicBezTo>
                  <a:lnTo>
                    <a:pt x="0" y="1913890"/>
                  </a:lnTo>
                  <a:cubicBezTo>
                    <a:pt x="0" y="858520"/>
                    <a:pt x="859790" y="0"/>
                    <a:pt x="1915160" y="0"/>
                  </a:cubicBezTo>
                  <a:lnTo>
                    <a:pt x="2707640" y="0"/>
                  </a:lnTo>
                  <a:cubicBezTo>
                    <a:pt x="3763010" y="0"/>
                    <a:pt x="4622800" y="858520"/>
                    <a:pt x="4622800" y="1915160"/>
                  </a:cubicBezTo>
                  <a:lnTo>
                    <a:pt x="4622800" y="4009390"/>
                  </a:lnTo>
                  <a:cubicBezTo>
                    <a:pt x="4621530" y="5064760"/>
                    <a:pt x="3763010" y="5923280"/>
                    <a:pt x="2707640" y="5923280"/>
                  </a:cubicBezTo>
                  <a:close/>
                  <a:moveTo>
                    <a:pt x="1915160" y="19050"/>
                  </a:moveTo>
                  <a:cubicBezTo>
                    <a:pt x="869950" y="19050"/>
                    <a:pt x="19050" y="868680"/>
                    <a:pt x="19050" y="1913890"/>
                  </a:cubicBezTo>
                  <a:lnTo>
                    <a:pt x="19050" y="4008120"/>
                  </a:lnTo>
                  <a:cubicBezTo>
                    <a:pt x="19050" y="5053330"/>
                    <a:pt x="869950" y="5902960"/>
                    <a:pt x="1913890" y="5902960"/>
                  </a:cubicBezTo>
                  <a:lnTo>
                    <a:pt x="2706370" y="5902960"/>
                  </a:lnTo>
                  <a:cubicBezTo>
                    <a:pt x="3751580" y="5902960"/>
                    <a:pt x="4601210" y="5052060"/>
                    <a:pt x="4601210" y="4008120"/>
                  </a:cubicBezTo>
                  <a:lnTo>
                    <a:pt x="4601210" y="1913890"/>
                  </a:lnTo>
                  <a:cubicBezTo>
                    <a:pt x="4601210" y="868680"/>
                    <a:pt x="3750310" y="19050"/>
                    <a:pt x="2706370" y="19050"/>
                  </a:cubicBezTo>
                  <a:lnTo>
                    <a:pt x="1915160" y="19050"/>
                  </a:lnTo>
                  <a:close/>
                </a:path>
              </a:pathLst>
            </a:custGeom>
            <a:solidFill>
              <a:srgbClr val="D6D9D4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386848" y="366535"/>
            <a:ext cx="1487245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กิจกรรม”แต่งกายดีมีวินัย ศภ.10 กสอ.”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4406" y="7729878"/>
            <a:ext cx="16514254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0"/>
              </a:lnSpc>
            </a:pP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บุคลากรร่วมกันขับเคลื่อนองค์กรคุณธรรม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ร่วมกิจกรรมแต่งกายดี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มีวินัย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เพื่อสร้างระเบียบวินัยและส่งเสริมค่านิยม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ให้แก่บุคลากรในหน่วยงาน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โดยมุ่งเน้นให้ทุกคนประพฤติปฎิบัติตนตาม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วิถีทางที่ถูกต้อง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แต่งกายถูกระเบียบและมีวินัยในตนเอง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โดยมีบุคลากร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ศภ.10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กสอ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เข้าร่วมจำนวน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52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ราย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จากบุคลากรทั้งหมด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52 </a:t>
            </a:r>
            <a:r>
              <a:rPr lang="en-US" sz="3500" spc="175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ราย</a:t>
            </a:r>
            <a:r>
              <a:rPr lang="en-US" sz="3500" spc="175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คิดเป็นร้อยละ100</a:t>
            </a:r>
          </a:p>
          <a:p>
            <a:pPr algn="just">
              <a:lnSpc>
                <a:spcPts val="4550"/>
              </a:lnSpc>
            </a:pPr>
            <a:endParaRPr lang="en-US" sz="3500" spc="175" dirty="0">
              <a:solidFill>
                <a:srgbClr val="227C9D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757887" y="-4489658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220500" y="-367010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434447" y="-3357432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614049" y="-299896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14543499" y="2436308"/>
            <a:ext cx="3460006" cy="3531064"/>
          </a:xfrm>
          <a:custGeom>
            <a:avLst/>
            <a:gdLst/>
            <a:ahLst/>
            <a:cxnLst/>
            <a:rect l="l" t="t" r="r" b="b"/>
            <a:pathLst>
              <a:path w="3460006" h="3531064">
                <a:moveTo>
                  <a:pt x="0" y="0"/>
                </a:moveTo>
                <a:lnTo>
                  <a:pt x="3460006" y="0"/>
                </a:lnTo>
                <a:lnTo>
                  <a:pt x="3460006" y="3531064"/>
                </a:lnTo>
                <a:lnTo>
                  <a:pt x="0" y="353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6040161" y="2436308"/>
            <a:ext cx="4821068" cy="3531064"/>
          </a:xfrm>
          <a:custGeom>
            <a:avLst/>
            <a:gdLst/>
            <a:ahLst/>
            <a:cxnLst/>
            <a:rect l="l" t="t" r="r" b="b"/>
            <a:pathLst>
              <a:path w="4821068" h="3531064">
                <a:moveTo>
                  <a:pt x="0" y="0"/>
                </a:moveTo>
                <a:lnTo>
                  <a:pt x="4821068" y="0"/>
                </a:lnTo>
                <a:lnTo>
                  <a:pt x="4821068" y="3531064"/>
                </a:lnTo>
                <a:lnTo>
                  <a:pt x="0" y="3531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2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1174269" y="2436308"/>
            <a:ext cx="3054905" cy="3531064"/>
          </a:xfrm>
          <a:custGeom>
            <a:avLst/>
            <a:gdLst/>
            <a:ahLst/>
            <a:cxnLst/>
            <a:rect l="l" t="t" r="r" b="b"/>
            <a:pathLst>
              <a:path w="3054905" h="3531064">
                <a:moveTo>
                  <a:pt x="0" y="0"/>
                </a:moveTo>
                <a:lnTo>
                  <a:pt x="3054905" y="0"/>
                </a:lnTo>
                <a:lnTo>
                  <a:pt x="3054905" y="3531064"/>
                </a:lnTo>
                <a:lnTo>
                  <a:pt x="0" y="3531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85" t="-30287" r="-648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321942" y="2436308"/>
            <a:ext cx="5472743" cy="3531064"/>
          </a:xfrm>
          <a:custGeom>
            <a:avLst/>
            <a:gdLst/>
            <a:ahLst/>
            <a:cxnLst/>
            <a:rect l="l" t="t" r="r" b="b"/>
            <a:pathLst>
              <a:path w="5472743" h="3531064">
                <a:moveTo>
                  <a:pt x="0" y="0"/>
                </a:moveTo>
                <a:lnTo>
                  <a:pt x="5472743" y="0"/>
                </a:lnTo>
                <a:lnTo>
                  <a:pt x="5472743" y="3531064"/>
                </a:lnTo>
                <a:lnTo>
                  <a:pt x="0" y="3531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120" b="-812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TextBox 13"/>
          <p:cNvSpPr txBox="1"/>
          <p:nvPr/>
        </p:nvSpPr>
        <p:spPr>
          <a:xfrm>
            <a:off x="253093" y="74431"/>
            <a:ext cx="17750412" cy="204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6"/>
              </a:lnSpc>
            </a:pPr>
            <a:r>
              <a:rPr lang="en-US" sz="46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กิจกรรม”อาสาทำความดีในโอกาสต่างๆ</a:t>
            </a:r>
          </a:p>
          <a:p>
            <a:pPr algn="ctr">
              <a:lnSpc>
                <a:spcPts val="5336"/>
              </a:lnSpc>
            </a:pPr>
            <a:r>
              <a:rPr lang="en-US" sz="46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เพื่อประโยชน์ของผู้อื่นและส่วนรวม ศภ.10 กสอ.”</a:t>
            </a:r>
          </a:p>
          <a:p>
            <a:pPr algn="ctr">
              <a:lnSpc>
                <a:spcPts val="5220"/>
              </a:lnSpc>
            </a:pPr>
            <a:r>
              <a:rPr lang="en-US" sz="45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28 พฤษภาคม 2568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4406" y="6478351"/>
            <a:ext cx="17149568" cy="372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</a:pPr>
            <a:r>
              <a:rPr lang="en-US" sz="3799" spc="-284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เจ้าหน้าที่ ศภ.10 กสอ. ร่วมกันบริจาคปฏิทินเก่าตั้งโต๊ะ ของใช้ส่วนตัวเช่น โรลออนดับกลิ่นตัว / แชมพู / สบู่ ฯ ให้แก่น้องๆโรงเรียนสอนคนตาบอดภาคใต้ จังหวัดสุราษฎร์ธานีให้กับโครงการกิจกรรม “ศภ.10 กสอ.อาสาทำความดีในโอกาสต่างๆ เพื่อประโยชน์ของผู้อื่นและส่วนรวม” เพื่อส่งเสริมและปลูกฝังค่านิยมให้บุคลากร ในหน่วยงานทำความดี รับผิดชอบต่อสังคมและสิ่งแวดล้อมต่อไป โดยมีบุคลากร ศภ.10 กสอ. เข้าร่วมจำนวน 40 ราย จากบุคลากรทั้งหมด 53 ราย คิดเป็นร้อยละ 75.47</a:t>
            </a:r>
          </a:p>
          <a:p>
            <a:pPr algn="just">
              <a:lnSpc>
                <a:spcPts val="4939"/>
              </a:lnSpc>
            </a:pPr>
            <a:endParaRPr lang="en-US" sz="3799" spc="-284">
              <a:solidFill>
                <a:srgbClr val="227C9D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8938407" y="2219731"/>
            <a:ext cx="5525441" cy="3682728"/>
          </a:xfrm>
          <a:custGeom>
            <a:avLst/>
            <a:gdLst/>
            <a:ahLst/>
            <a:cxnLst/>
            <a:rect l="l" t="t" r="r" b="b"/>
            <a:pathLst>
              <a:path w="5525441" h="3682728">
                <a:moveTo>
                  <a:pt x="0" y="0"/>
                </a:moveTo>
                <a:lnTo>
                  <a:pt x="5525441" y="0"/>
                </a:lnTo>
                <a:lnTo>
                  <a:pt x="5525441" y="3682728"/>
                </a:lnTo>
                <a:lnTo>
                  <a:pt x="0" y="368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195" b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>
            <a:off x="3124571" y="2219731"/>
            <a:ext cx="2688569" cy="1723469"/>
          </a:xfrm>
          <a:custGeom>
            <a:avLst/>
            <a:gdLst/>
            <a:ahLst/>
            <a:cxnLst/>
            <a:rect l="l" t="t" r="r" b="b"/>
            <a:pathLst>
              <a:path w="2688569" h="1723469">
                <a:moveTo>
                  <a:pt x="0" y="0"/>
                </a:moveTo>
                <a:lnTo>
                  <a:pt x="2688569" y="0"/>
                </a:lnTo>
                <a:lnTo>
                  <a:pt x="2688569" y="1723469"/>
                </a:lnTo>
                <a:lnTo>
                  <a:pt x="0" y="17234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414" b="-644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579890" y="2219731"/>
            <a:ext cx="2275929" cy="3682728"/>
          </a:xfrm>
          <a:custGeom>
            <a:avLst/>
            <a:gdLst/>
            <a:ahLst/>
            <a:cxnLst/>
            <a:rect l="l" t="t" r="r" b="b"/>
            <a:pathLst>
              <a:path w="2275929" h="3682728">
                <a:moveTo>
                  <a:pt x="0" y="0"/>
                </a:moveTo>
                <a:lnTo>
                  <a:pt x="2275929" y="0"/>
                </a:lnTo>
                <a:lnTo>
                  <a:pt x="2275929" y="3682728"/>
                </a:lnTo>
                <a:lnTo>
                  <a:pt x="0" y="3682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241" t="-4349" r="-1324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4968673" y="2219731"/>
            <a:ext cx="2520433" cy="3676139"/>
          </a:xfrm>
          <a:custGeom>
            <a:avLst/>
            <a:gdLst/>
            <a:ahLst/>
            <a:cxnLst/>
            <a:rect l="l" t="t" r="r" b="b"/>
            <a:pathLst>
              <a:path w="2520433" h="3676139">
                <a:moveTo>
                  <a:pt x="0" y="0"/>
                </a:moveTo>
                <a:lnTo>
                  <a:pt x="2520433" y="0"/>
                </a:lnTo>
                <a:lnTo>
                  <a:pt x="2520433" y="3676139"/>
                </a:lnTo>
                <a:lnTo>
                  <a:pt x="0" y="36761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195" t="-2868" r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3159651" y="4124175"/>
            <a:ext cx="2668077" cy="1778284"/>
          </a:xfrm>
          <a:custGeom>
            <a:avLst/>
            <a:gdLst/>
            <a:ahLst/>
            <a:cxnLst/>
            <a:rect l="l" t="t" r="r" b="b"/>
            <a:pathLst>
              <a:path w="2668077" h="1778284">
                <a:moveTo>
                  <a:pt x="0" y="0"/>
                </a:moveTo>
                <a:lnTo>
                  <a:pt x="2668077" y="0"/>
                </a:lnTo>
                <a:lnTo>
                  <a:pt x="2668077" y="1778284"/>
                </a:lnTo>
                <a:lnTo>
                  <a:pt x="0" y="1778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195" b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6046803" y="4117586"/>
            <a:ext cx="2668077" cy="1778284"/>
          </a:xfrm>
          <a:custGeom>
            <a:avLst/>
            <a:gdLst/>
            <a:ahLst/>
            <a:cxnLst/>
            <a:rect l="l" t="t" r="r" b="b"/>
            <a:pathLst>
              <a:path w="2668077" h="1778284">
                <a:moveTo>
                  <a:pt x="0" y="0"/>
                </a:moveTo>
                <a:lnTo>
                  <a:pt x="2668077" y="0"/>
                </a:lnTo>
                <a:lnTo>
                  <a:pt x="2668077" y="1778284"/>
                </a:lnTo>
                <a:lnTo>
                  <a:pt x="0" y="17782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195" b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6081893" y="2219731"/>
            <a:ext cx="2656490" cy="1738703"/>
          </a:xfrm>
          <a:custGeom>
            <a:avLst/>
            <a:gdLst/>
            <a:ahLst/>
            <a:cxnLst/>
            <a:rect l="l" t="t" r="r" b="b"/>
            <a:pathLst>
              <a:path w="2656490" h="1738703">
                <a:moveTo>
                  <a:pt x="0" y="0"/>
                </a:moveTo>
                <a:lnTo>
                  <a:pt x="2656489" y="0"/>
                </a:lnTo>
                <a:lnTo>
                  <a:pt x="2656489" y="1738703"/>
                </a:lnTo>
                <a:lnTo>
                  <a:pt x="0" y="1738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461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TextBox 19"/>
          <p:cNvSpPr txBox="1"/>
          <p:nvPr/>
        </p:nvSpPr>
        <p:spPr>
          <a:xfrm>
            <a:off x="1844944" y="95250"/>
            <a:ext cx="14872452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 ”ศภ.10 กสอ. จิตอาสาอนุรักษ์ทรัพยากรธรรมชาติ สังคม สิ่งแวดล้อม”</a:t>
            </a:r>
          </a:p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6 มิถุนายน 2568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9645" y="6073909"/>
            <a:ext cx="16692120" cy="391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5"/>
              </a:lnSpc>
              <a:spcBef>
                <a:spcPct val="0"/>
              </a:spcBef>
            </a:pPr>
            <a:r>
              <a:rPr lang="en-US" sz="3500" spc="-105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" กิจกรรมวันต้นไม้ประจำปีของชาติ พ.ศ. 2568 "โดยร่วมกันปลูกต้นไม้บริเวณหน่วยงาน (บริเวณสวนหย่อมด้านหน้าตึกอำนวยการ ศภ.10 กสอ.) โดยได้รับการสนับสนุนกล้าไม้ จากสถานีเพาะชำกล้าไม้จังหวัดสุราษฎร์ธานี จำนวน 110 ต้น ประกอบด้วย ต้นชัยพฤกษ์ จำนวน 30 ต้น / ต้นทองอุไร จำนวน 50 ต้นและ ต้นเหลืองอินเดีย จำนวน 30 ต้น โดยมีวัตถุประสงค์เพื่อสร้างและกระตุ้นจิตสำนึกให้เจ้าหน้าที่ในหน่วยงานได้เห็นความสำคัญของการอนุรักษ์และฟื้นฟูทรัพยากรป่าไม้ของชาติ เพิ่มพื้นที่สีเขียว และช่วยลดภาวะโลกร้อน เป็นการปรับปรุงและตกแต่งภูมิทัศน์ บริเวณ ศภ.10 กสอ. ให้สวยงาม ร่มรื่น เป็นสถานที่พักผ่อนให้แก่ผู้มารับบริการ และเจ้าหน้าที่ DC10 โดยมีบุคลากร ศภ.10 กสอ. เข้าร่วมจำนวน 42 ราย จากบุคลากรทั้งหมด 53 ราย คิดเป็นร้อยละ 79.25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68096" y="-4176473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30709" y="-3356924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44656" y="-3044247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524257" y="-2685777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50912" y="-2299509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2" name="Group 12"/>
          <p:cNvGrpSpPr/>
          <p:nvPr/>
        </p:nvGrpSpPr>
        <p:grpSpPr>
          <a:xfrm>
            <a:off x="15674904" y="1775778"/>
            <a:ext cx="2328130" cy="2328130"/>
            <a:chOff x="0" y="0"/>
            <a:chExt cx="13716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8"/>
              <a:stretch>
                <a:fillRect r="-5009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41042" y="1775778"/>
            <a:ext cx="2328130" cy="2328130"/>
            <a:chOff x="0" y="0"/>
            <a:chExt cx="13716000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9"/>
              <a:stretch>
                <a:fillRect l="-25136" r="-2513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5389" y="1994606"/>
            <a:ext cx="2328130" cy="2328130"/>
            <a:chOff x="0" y="0"/>
            <a:chExt cx="13716000" cy="13716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l="-25000" r="-2500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929202" y="2013656"/>
            <a:ext cx="2328130" cy="2328130"/>
            <a:chOff x="0" y="0"/>
            <a:chExt cx="13716000" cy="13716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1"/>
              <a:stretch>
                <a:fillRect l="-38690" r="-1158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05838" y="4532286"/>
            <a:ext cx="4791020" cy="3045191"/>
            <a:chOff x="0" y="0"/>
            <a:chExt cx="10030460" cy="6375400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10005061" cy="6350000"/>
            </a:xfrm>
            <a:custGeom>
              <a:avLst/>
              <a:gdLst/>
              <a:ahLst/>
              <a:cxnLst/>
              <a:rect l="l" t="t" r="r" b="b"/>
              <a:pathLst>
                <a:path w="10005061" h="6350000">
                  <a:moveTo>
                    <a:pt x="7377430" y="80010"/>
                  </a:moveTo>
                  <a:cubicBezTo>
                    <a:pt x="7377430" y="80010"/>
                    <a:pt x="6350000" y="0"/>
                    <a:pt x="5002530" y="0"/>
                  </a:cubicBezTo>
                  <a:cubicBezTo>
                    <a:pt x="3655060" y="0"/>
                    <a:pt x="2627630" y="80010"/>
                    <a:pt x="2627630" y="80010"/>
                  </a:cubicBezTo>
                  <a:cubicBezTo>
                    <a:pt x="1176020" y="80010"/>
                    <a:pt x="0" y="1257300"/>
                    <a:pt x="0" y="2707640"/>
                  </a:cubicBezTo>
                  <a:lnTo>
                    <a:pt x="0" y="3134360"/>
                  </a:lnTo>
                  <a:lnTo>
                    <a:pt x="0" y="3214370"/>
                  </a:lnTo>
                  <a:lnTo>
                    <a:pt x="0" y="3641090"/>
                  </a:lnTo>
                  <a:cubicBezTo>
                    <a:pt x="0" y="5092700"/>
                    <a:pt x="1176020" y="6269990"/>
                    <a:pt x="2627630" y="6269990"/>
                  </a:cubicBezTo>
                  <a:cubicBezTo>
                    <a:pt x="2627630" y="6269990"/>
                    <a:pt x="3655060" y="6350000"/>
                    <a:pt x="5002530" y="6350000"/>
                  </a:cubicBezTo>
                  <a:cubicBezTo>
                    <a:pt x="6350000" y="6350000"/>
                    <a:pt x="7377430" y="6269990"/>
                    <a:pt x="7377430" y="6269990"/>
                  </a:cubicBezTo>
                  <a:cubicBezTo>
                    <a:pt x="8829040" y="6269990"/>
                    <a:pt x="10005061" y="5093970"/>
                    <a:pt x="10005061" y="3642360"/>
                  </a:cubicBezTo>
                  <a:lnTo>
                    <a:pt x="10005061" y="3215640"/>
                  </a:lnTo>
                  <a:lnTo>
                    <a:pt x="10005061" y="3135630"/>
                  </a:lnTo>
                  <a:lnTo>
                    <a:pt x="10005061" y="2708910"/>
                  </a:lnTo>
                  <a:cubicBezTo>
                    <a:pt x="10005060" y="1257300"/>
                    <a:pt x="8829040" y="80010"/>
                    <a:pt x="7377430" y="80010"/>
                  </a:cubicBezTo>
                  <a:close/>
                </a:path>
              </a:pathLst>
            </a:custGeom>
            <a:blipFill>
              <a:blip r:embed="rId12"/>
              <a:stretch>
                <a:fillRect t="-2487" b="-248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0030461" cy="6375400"/>
            </a:xfrm>
            <a:custGeom>
              <a:avLst/>
              <a:gdLst/>
              <a:ahLst/>
              <a:cxnLst/>
              <a:rect l="l" t="t" r="r" b="b"/>
              <a:pathLst>
                <a:path w="10030461" h="6375400">
                  <a:moveTo>
                    <a:pt x="5015230" y="6375400"/>
                  </a:moveTo>
                  <a:cubicBezTo>
                    <a:pt x="3683000" y="6375400"/>
                    <a:pt x="2649220" y="6295390"/>
                    <a:pt x="2639060" y="6295390"/>
                  </a:cubicBezTo>
                  <a:cubicBezTo>
                    <a:pt x="1184910" y="6295390"/>
                    <a:pt x="0" y="5110480"/>
                    <a:pt x="0" y="3655060"/>
                  </a:cubicBezTo>
                  <a:lnTo>
                    <a:pt x="0" y="2721610"/>
                  </a:lnTo>
                  <a:cubicBezTo>
                    <a:pt x="0" y="1264920"/>
                    <a:pt x="1184910" y="80010"/>
                    <a:pt x="2640330" y="80010"/>
                  </a:cubicBezTo>
                  <a:cubicBezTo>
                    <a:pt x="2650490" y="80010"/>
                    <a:pt x="3683000" y="0"/>
                    <a:pt x="5015230" y="0"/>
                  </a:cubicBezTo>
                  <a:cubicBezTo>
                    <a:pt x="6336030" y="0"/>
                    <a:pt x="7362190" y="77470"/>
                    <a:pt x="7390130" y="80010"/>
                  </a:cubicBezTo>
                  <a:cubicBezTo>
                    <a:pt x="8845550" y="80010"/>
                    <a:pt x="10030461" y="1264920"/>
                    <a:pt x="10030461" y="2720340"/>
                  </a:cubicBezTo>
                  <a:lnTo>
                    <a:pt x="10030461" y="3653790"/>
                  </a:lnTo>
                  <a:cubicBezTo>
                    <a:pt x="10030461" y="5110480"/>
                    <a:pt x="8845551" y="6294120"/>
                    <a:pt x="7390130" y="6294120"/>
                  </a:cubicBezTo>
                  <a:cubicBezTo>
                    <a:pt x="7381240" y="6295390"/>
                    <a:pt x="6347460" y="6375400"/>
                    <a:pt x="5015230" y="6375400"/>
                  </a:cubicBezTo>
                  <a:close/>
                  <a:moveTo>
                    <a:pt x="5015230" y="25400"/>
                  </a:moveTo>
                  <a:cubicBezTo>
                    <a:pt x="3684270" y="25400"/>
                    <a:pt x="2651760" y="105410"/>
                    <a:pt x="2641600" y="105410"/>
                  </a:cubicBezTo>
                  <a:cubicBezTo>
                    <a:pt x="1198880" y="105410"/>
                    <a:pt x="25400" y="1278890"/>
                    <a:pt x="25400" y="2720340"/>
                  </a:cubicBezTo>
                  <a:lnTo>
                    <a:pt x="25400" y="3653790"/>
                  </a:lnTo>
                  <a:cubicBezTo>
                    <a:pt x="25400" y="5095240"/>
                    <a:pt x="1198880" y="6268720"/>
                    <a:pt x="2640330" y="6268720"/>
                  </a:cubicBezTo>
                  <a:cubicBezTo>
                    <a:pt x="2651760" y="6269990"/>
                    <a:pt x="3684270" y="6348730"/>
                    <a:pt x="5015230" y="6348730"/>
                  </a:cubicBezTo>
                  <a:cubicBezTo>
                    <a:pt x="6346190" y="6348730"/>
                    <a:pt x="7378700" y="6268720"/>
                    <a:pt x="7388860" y="6268720"/>
                  </a:cubicBezTo>
                  <a:cubicBezTo>
                    <a:pt x="8831580" y="6268720"/>
                    <a:pt x="10005060" y="5095240"/>
                    <a:pt x="10005060" y="3653790"/>
                  </a:cubicBezTo>
                  <a:lnTo>
                    <a:pt x="10005060" y="2720340"/>
                  </a:lnTo>
                  <a:cubicBezTo>
                    <a:pt x="10005060" y="1278890"/>
                    <a:pt x="8831580" y="105410"/>
                    <a:pt x="7390130" y="105410"/>
                  </a:cubicBezTo>
                  <a:lnTo>
                    <a:pt x="7388861" y="105410"/>
                  </a:lnTo>
                  <a:cubicBezTo>
                    <a:pt x="7378700" y="105410"/>
                    <a:pt x="6346190" y="25400"/>
                    <a:pt x="5015230" y="25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212015" y="4532286"/>
            <a:ext cx="4791020" cy="3045191"/>
            <a:chOff x="0" y="0"/>
            <a:chExt cx="10030460" cy="6375400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10005061" cy="6350000"/>
            </a:xfrm>
            <a:custGeom>
              <a:avLst/>
              <a:gdLst/>
              <a:ahLst/>
              <a:cxnLst/>
              <a:rect l="l" t="t" r="r" b="b"/>
              <a:pathLst>
                <a:path w="10005061" h="6350000">
                  <a:moveTo>
                    <a:pt x="7377430" y="80010"/>
                  </a:moveTo>
                  <a:cubicBezTo>
                    <a:pt x="7377430" y="80010"/>
                    <a:pt x="6350000" y="0"/>
                    <a:pt x="5002530" y="0"/>
                  </a:cubicBezTo>
                  <a:cubicBezTo>
                    <a:pt x="3655060" y="0"/>
                    <a:pt x="2627630" y="80010"/>
                    <a:pt x="2627630" y="80010"/>
                  </a:cubicBezTo>
                  <a:cubicBezTo>
                    <a:pt x="1176020" y="80010"/>
                    <a:pt x="0" y="1257300"/>
                    <a:pt x="0" y="2707640"/>
                  </a:cubicBezTo>
                  <a:lnTo>
                    <a:pt x="0" y="3134360"/>
                  </a:lnTo>
                  <a:lnTo>
                    <a:pt x="0" y="3214370"/>
                  </a:lnTo>
                  <a:lnTo>
                    <a:pt x="0" y="3641090"/>
                  </a:lnTo>
                  <a:cubicBezTo>
                    <a:pt x="0" y="5092700"/>
                    <a:pt x="1176020" y="6269990"/>
                    <a:pt x="2627630" y="6269990"/>
                  </a:cubicBezTo>
                  <a:cubicBezTo>
                    <a:pt x="2627630" y="6269990"/>
                    <a:pt x="3655060" y="6350000"/>
                    <a:pt x="5002530" y="6350000"/>
                  </a:cubicBezTo>
                  <a:cubicBezTo>
                    <a:pt x="6350000" y="6350000"/>
                    <a:pt x="7377430" y="6269990"/>
                    <a:pt x="7377430" y="6269990"/>
                  </a:cubicBezTo>
                  <a:cubicBezTo>
                    <a:pt x="8829040" y="6269990"/>
                    <a:pt x="10005061" y="5093970"/>
                    <a:pt x="10005061" y="3642360"/>
                  </a:cubicBezTo>
                  <a:lnTo>
                    <a:pt x="10005061" y="3215640"/>
                  </a:lnTo>
                  <a:lnTo>
                    <a:pt x="10005061" y="3135630"/>
                  </a:lnTo>
                  <a:lnTo>
                    <a:pt x="10005061" y="2708910"/>
                  </a:lnTo>
                  <a:cubicBezTo>
                    <a:pt x="10005060" y="1257300"/>
                    <a:pt x="8829040" y="80010"/>
                    <a:pt x="7377430" y="80010"/>
                  </a:cubicBezTo>
                  <a:close/>
                </a:path>
              </a:pathLst>
            </a:custGeom>
            <a:blipFill>
              <a:blip r:embed="rId13"/>
              <a:stretch>
                <a:fillRect t="-2507" b="-250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0030461" cy="6375400"/>
            </a:xfrm>
            <a:custGeom>
              <a:avLst/>
              <a:gdLst/>
              <a:ahLst/>
              <a:cxnLst/>
              <a:rect l="l" t="t" r="r" b="b"/>
              <a:pathLst>
                <a:path w="10030461" h="6375400">
                  <a:moveTo>
                    <a:pt x="5015230" y="6375400"/>
                  </a:moveTo>
                  <a:cubicBezTo>
                    <a:pt x="3683000" y="6375400"/>
                    <a:pt x="2649220" y="6295390"/>
                    <a:pt x="2639060" y="6295390"/>
                  </a:cubicBezTo>
                  <a:cubicBezTo>
                    <a:pt x="1184910" y="6295390"/>
                    <a:pt x="0" y="5110480"/>
                    <a:pt x="0" y="3655060"/>
                  </a:cubicBezTo>
                  <a:lnTo>
                    <a:pt x="0" y="2721610"/>
                  </a:lnTo>
                  <a:cubicBezTo>
                    <a:pt x="0" y="1264920"/>
                    <a:pt x="1184910" y="80010"/>
                    <a:pt x="2640330" y="80010"/>
                  </a:cubicBezTo>
                  <a:cubicBezTo>
                    <a:pt x="2650490" y="80010"/>
                    <a:pt x="3683000" y="0"/>
                    <a:pt x="5015230" y="0"/>
                  </a:cubicBezTo>
                  <a:cubicBezTo>
                    <a:pt x="6336030" y="0"/>
                    <a:pt x="7362190" y="77470"/>
                    <a:pt x="7390130" y="80010"/>
                  </a:cubicBezTo>
                  <a:cubicBezTo>
                    <a:pt x="8845550" y="80010"/>
                    <a:pt x="10030461" y="1264920"/>
                    <a:pt x="10030461" y="2720340"/>
                  </a:cubicBezTo>
                  <a:lnTo>
                    <a:pt x="10030461" y="3653790"/>
                  </a:lnTo>
                  <a:cubicBezTo>
                    <a:pt x="10030461" y="5110480"/>
                    <a:pt x="8845551" y="6294120"/>
                    <a:pt x="7390130" y="6294120"/>
                  </a:cubicBezTo>
                  <a:cubicBezTo>
                    <a:pt x="7381240" y="6295390"/>
                    <a:pt x="6347460" y="6375400"/>
                    <a:pt x="5015230" y="6375400"/>
                  </a:cubicBezTo>
                  <a:close/>
                  <a:moveTo>
                    <a:pt x="5015230" y="25400"/>
                  </a:moveTo>
                  <a:cubicBezTo>
                    <a:pt x="3684270" y="25400"/>
                    <a:pt x="2651760" y="105410"/>
                    <a:pt x="2641600" y="105410"/>
                  </a:cubicBezTo>
                  <a:cubicBezTo>
                    <a:pt x="1198880" y="105410"/>
                    <a:pt x="25400" y="1278890"/>
                    <a:pt x="25400" y="2720340"/>
                  </a:cubicBezTo>
                  <a:lnTo>
                    <a:pt x="25400" y="3653790"/>
                  </a:lnTo>
                  <a:cubicBezTo>
                    <a:pt x="25400" y="5095240"/>
                    <a:pt x="1198880" y="6268720"/>
                    <a:pt x="2640330" y="6268720"/>
                  </a:cubicBezTo>
                  <a:cubicBezTo>
                    <a:pt x="2651760" y="6269990"/>
                    <a:pt x="3684270" y="6348730"/>
                    <a:pt x="5015230" y="6348730"/>
                  </a:cubicBezTo>
                  <a:cubicBezTo>
                    <a:pt x="6346190" y="6348730"/>
                    <a:pt x="7378700" y="6268720"/>
                    <a:pt x="7388860" y="6268720"/>
                  </a:cubicBezTo>
                  <a:cubicBezTo>
                    <a:pt x="8831580" y="6268720"/>
                    <a:pt x="10005060" y="5095240"/>
                    <a:pt x="10005060" y="3653790"/>
                  </a:cubicBezTo>
                  <a:lnTo>
                    <a:pt x="10005060" y="2720340"/>
                  </a:lnTo>
                  <a:cubicBezTo>
                    <a:pt x="10005060" y="1278890"/>
                    <a:pt x="8831580" y="105410"/>
                    <a:pt x="7390130" y="105410"/>
                  </a:cubicBezTo>
                  <a:lnTo>
                    <a:pt x="7388861" y="105410"/>
                  </a:lnTo>
                  <a:cubicBezTo>
                    <a:pt x="7378700" y="105410"/>
                    <a:pt x="6346190" y="25400"/>
                    <a:pt x="5015230" y="25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33558" y="1729501"/>
            <a:ext cx="7154868" cy="5554968"/>
            <a:chOff x="0" y="0"/>
            <a:chExt cx="1121278" cy="87054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21278" cy="870549"/>
            </a:xfrm>
            <a:custGeom>
              <a:avLst/>
              <a:gdLst/>
              <a:ahLst/>
              <a:cxnLst/>
              <a:rect l="l" t="t" r="r" b="b"/>
              <a:pathLst>
                <a:path w="1121278" h="870549">
                  <a:moveTo>
                    <a:pt x="18395" y="0"/>
                  </a:moveTo>
                  <a:lnTo>
                    <a:pt x="1102883" y="0"/>
                  </a:lnTo>
                  <a:cubicBezTo>
                    <a:pt x="1107762" y="0"/>
                    <a:pt x="1112441" y="1938"/>
                    <a:pt x="1115890" y="5388"/>
                  </a:cubicBezTo>
                  <a:cubicBezTo>
                    <a:pt x="1119340" y="8837"/>
                    <a:pt x="1121278" y="13516"/>
                    <a:pt x="1121278" y="18395"/>
                  </a:cubicBezTo>
                  <a:lnTo>
                    <a:pt x="1121278" y="852154"/>
                  </a:lnTo>
                  <a:cubicBezTo>
                    <a:pt x="1121278" y="857033"/>
                    <a:pt x="1119340" y="861712"/>
                    <a:pt x="1115890" y="865161"/>
                  </a:cubicBezTo>
                  <a:cubicBezTo>
                    <a:pt x="1112441" y="868611"/>
                    <a:pt x="1107762" y="870549"/>
                    <a:pt x="1102883" y="870549"/>
                  </a:cubicBezTo>
                  <a:lnTo>
                    <a:pt x="18395" y="870549"/>
                  </a:lnTo>
                  <a:cubicBezTo>
                    <a:pt x="8236" y="870549"/>
                    <a:pt x="0" y="862313"/>
                    <a:pt x="0" y="852154"/>
                  </a:cubicBezTo>
                  <a:lnTo>
                    <a:pt x="0" y="18395"/>
                  </a:lnTo>
                  <a:cubicBezTo>
                    <a:pt x="0" y="13516"/>
                    <a:pt x="1938" y="8837"/>
                    <a:pt x="5388" y="5388"/>
                  </a:cubicBezTo>
                  <a:cubicBezTo>
                    <a:pt x="8837" y="1938"/>
                    <a:pt x="13516" y="0"/>
                    <a:pt x="18395" y="0"/>
                  </a:cubicBezTo>
                  <a:close/>
                </a:path>
              </a:pathLst>
            </a:custGeom>
            <a:blipFill>
              <a:blip r:embed="rId14"/>
              <a:stretch>
                <a:fillRect l="-8265" r="-826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68774" y="-38974"/>
            <a:ext cx="16294209" cy="176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 “ศภ.10 กสอ. ร่วมสืบสานประเพณี วัฒนธรรมไทย”</a:t>
            </a: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9 เมษายน 2568 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5838" y="7738220"/>
            <a:ext cx="16433132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 spc="-1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               เจ้าหน้าที่ ศภ.10 กสอ. ร่วมพิธีสรงน้ำพระ รดน้ำขอพรจาก นายโดม ถนอมบูรณ์ </a:t>
            </a:r>
          </a:p>
          <a:p>
            <a:pPr algn="just">
              <a:lnSpc>
                <a:spcPts val="4200"/>
              </a:lnSpc>
            </a:pPr>
            <a:r>
              <a:rPr lang="en-US" sz="3500" spc="-1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ผู้อำนวยการศูนย์ส่งเสริมอุตสาหกรรมภาคที่ 10 เนื่องในเทศกาลสงกรานต์ประจำปี 2568เพื่อเป็น</a:t>
            </a:r>
          </a:p>
          <a:p>
            <a:pPr algn="just">
              <a:lnSpc>
                <a:spcPts val="4200"/>
              </a:lnSpc>
            </a:pPr>
            <a:r>
              <a:rPr lang="en-US" sz="3500" spc="-126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สิริมงคล สืบสานขนบธรรมเนียมประเพณีไทย วัฒนธรรมค่านิยมอันดีงาม โดยมีบุคลากร ศภ.10 กสอ. เข้าร่วมจำนวน 49 ราย จากบุคลากรทั้งหมด 52 ราย คิดเป็นร้อยละ 94.23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2" name="Group 12"/>
          <p:cNvGrpSpPr/>
          <p:nvPr/>
        </p:nvGrpSpPr>
        <p:grpSpPr>
          <a:xfrm>
            <a:off x="1081268" y="1826107"/>
            <a:ext cx="5399528" cy="2683604"/>
            <a:chOff x="0" y="0"/>
            <a:chExt cx="3273334" cy="16268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73334" cy="1626870"/>
            </a:xfrm>
            <a:custGeom>
              <a:avLst/>
              <a:gdLst/>
              <a:ahLst/>
              <a:cxnLst/>
              <a:rect l="l" t="t" r="r" b="b"/>
              <a:pathLst>
                <a:path w="3273334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65069" y="0"/>
                    <a:pt x="144598" y="0"/>
                  </a:cubicBezTo>
                  <a:lnTo>
                    <a:pt x="3128736" y="0"/>
                  </a:lnTo>
                  <a:cubicBezTo>
                    <a:pt x="3208265" y="0"/>
                    <a:pt x="3273334" y="45720"/>
                    <a:pt x="3273334" y="101600"/>
                  </a:cubicBezTo>
                  <a:lnTo>
                    <a:pt x="3273334" y="1524000"/>
                  </a:lnTo>
                  <a:cubicBezTo>
                    <a:pt x="3273334" y="1579880"/>
                    <a:pt x="3208265" y="1625600"/>
                    <a:pt x="3128736" y="1625600"/>
                  </a:cubicBezTo>
                  <a:lnTo>
                    <a:pt x="144598" y="1625600"/>
                  </a:lnTo>
                  <a:cubicBezTo>
                    <a:pt x="65069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8"/>
              <a:stretch>
                <a:fillRect t="-16997" b="-1699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07774" y="51409"/>
            <a:ext cx="14872452" cy="177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</a:pPr>
            <a:r>
              <a:rPr lang="en-US" sz="4400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กิจกรรม”ปฏิบัติตนตามหลักธรรมทางศาสนา</a:t>
            </a:r>
          </a:p>
          <a:p>
            <a:pPr algn="ctr">
              <a:lnSpc>
                <a:spcPts val="4356"/>
              </a:lnSpc>
            </a:pPr>
            <a:r>
              <a:rPr lang="en-US" sz="4400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ศรัทธาของชาว ศภ.10 กสอ.” </a:t>
            </a:r>
          </a:p>
          <a:p>
            <a:pPr algn="ctr">
              <a:lnSpc>
                <a:spcPts val="4356"/>
              </a:lnSpc>
            </a:pPr>
            <a:r>
              <a:rPr lang="en-US" sz="4400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วันที่ 9 เมษายน 2568 และ วันที่ 19 พฤษภาคม 2568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9645" y="7606053"/>
            <a:ext cx="16666101" cy="244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5"/>
              </a:lnSpc>
            </a:pPr>
            <a:r>
              <a:rPr lang="en-US" sz="3500" spc="210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          เจ้าหน้าที่ ศภ.10 กสอ. ร่วมพิธีทำบุญสำนักงาน เพื่อเสริมสร้างความเป็นสิริมงคล </a:t>
            </a:r>
          </a:p>
          <a:p>
            <a:pPr algn="just">
              <a:lnSpc>
                <a:spcPts val="3885"/>
              </a:lnSpc>
            </a:pPr>
            <a:r>
              <a:rPr lang="en-US" sz="3500" spc="87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สร้างขวัญกำลังใจในการปฏิบัติงาน ปฏิบัติตนตามหลักธรรมศาสนา ในการนี้ได้นิมนต์พระสงฆ์</a:t>
            </a:r>
          </a:p>
          <a:p>
            <a:pPr algn="just">
              <a:lnSpc>
                <a:spcPts val="3885"/>
              </a:lnSpc>
            </a:pPr>
            <a:r>
              <a:rPr lang="en-US" sz="3500" spc="-52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มาเจริญพระพุทธมนต์พรมน้ำมนต์ ถวายภัตตาหารเพล และเครื่องสังฆทาน แด่พระสงฆ์ จำนวน 5 รูป </a:t>
            </a:r>
          </a:p>
          <a:p>
            <a:pPr algn="just">
              <a:lnSpc>
                <a:spcPts val="3885"/>
              </a:lnSpc>
              <a:spcBef>
                <a:spcPct val="0"/>
              </a:spcBef>
            </a:pPr>
            <a:r>
              <a:rPr lang="en-US" sz="3500" spc="-101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และมีกิจกรรมหิ้วปิ่นโตไปวัดในวันพระ โดยมีบุคลากร ศภ.10 กสอ. เข้าร่วมจำนวน 49 ราย จากบุคลากรทั้งหมด 52 ราย คิดเป็นร้อยละ 94.23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81268" y="4758996"/>
            <a:ext cx="5399528" cy="2683604"/>
            <a:chOff x="0" y="0"/>
            <a:chExt cx="3273334" cy="16268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73334" cy="1626870"/>
            </a:xfrm>
            <a:custGeom>
              <a:avLst/>
              <a:gdLst/>
              <a:ahLst/>
              <a:cxnLst/>
              <a:rect l="l" t="t" r="r" b="b"/>
              <a:pathLst>
                <a:path w="3273334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65069" y="0"/>
                    <a:pt x="144598" y="0"/>
                  </a:cubicBezTo>
                  <a:lnTo>
                    <a:pt x="3128736" y="0"/>
                  </a:lnTo>
                  <a:cubicBezTo>
                    <a:pt x="3208265" y="0"/>
                    <a:pt x="3273334" y="45720"/>
                    <a:pt x="3273334" y="101600"/>
                  </a:cubicBezTo>
                  <a:lnTo>
                    <a:pt x="3273334" y="1524000"/>
                  </a:lnTo>
                  <a:cubicBezTo>
                    <a:pt x="3273334" y="1579880"/>
                    <a:pt x="3208265" y="1625600"/>
                    <a:pt x="3128736" y="1625600"/>
                  </a:cubicBezTo>
                  <a:lnTo>
                    <a:pt x="144598" y="1625600"/>
                  </a:lnTo>
                  <a:cubicBezTo>
                    <a:pt x="65069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9"/>
              <a:stretch>
                <a:fillRect t="-17077" b="-1707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98222" y="1826107"/>
            <a:ext cx="3793916" cy="2683604"/>
            <a:chOff x="0" y="0"/>
            <a:chExt cx="2299970" cy="16268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99970" cy="1626870"/>
            </a:xfrm>
            <a:custGeom>
              <a:avLst/>
              <a:gdLst/>
              <a:ahLst/>
              <a:cxnLst/>
              <a:rect l="l" t="t" r="r" b="b"/>
              <a:pathLst>
                <a:path w="2299970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2198370" y="0"/>
                  </a:lnTo>
                  <a:cubicBezTo>
                    <a:pt x="2254250" y="0"/>
                    <a:pt x="2299970" y="45720"/>
                    <a:pt x="2299970" y="101600"/>
                  </a:cubicBezTo>
                  <a:lnTo>
                    <a:pt x="2299970" y="1524000"/>
                  </a:lnTo>
                  <a:cubicBezTo>
                    <a:pt x="2299970" y="1579880"/>
                    <a:pt x="2254250" y="1625600"/>
                    <a:pt x="2198370" y="1625600"/>
                  </a:cubicBezTo>
                  <a:lnTo>
                    <a:pt x="101600" y="1625600"/>
                  </a:lnTo>
                  <a:cubicBezTo>
                    <a:pt x="45720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10"/>
              <a:stretch>
                <a:fillRect l="-3043" r="-304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98222" y="4758996"/>
            <a:ext cx="3793916" cy="2683604"/>
            <a:chOff x="0" y="0"/>
            <a:chExt cx="2299970" cy="16268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99970" cy="1626870"/>
            </a:xfrm>
            <a:custGeom>
              <a:avLst/>
              <a:gdLst/>
              <a:ahLst/>
              <a:cxnLst/>
              <a:rect l="l" t="t" r="r" b="b"/>
              <a:pathLst>
                <a:path w="2299970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2198370" y="0"/>
                  </a:lnTo>
                  <a:cubicBezTo>
                    <a:pt x="2254250" y="0"/>
                    <a:pt x="2299970" y="45720"/>
                    <a:pt x="2299970" y="101600"/>
                  </a:cubicBezTo>
                  <a:lnTo>
                    <a:pt x="2299970" y="1524000"/>
                  </a:lnTo>
                  <a:cubicBezTo>
                    <a:pt x="2299970" y="1579880"/>
                    <a:pt x="2254250" y="1625600"/>
                    <a:pt x="2198370" y="1625600"/>
                  </a:cubicBezTo>
                  <a:lnTo>
                    <a:pt x="101600" y="1625600"/>
                  </a:lnTo>
                  <a:cubicBezTo>
                    <a:pt x="45720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11"/>
              <a:stretch>
                <a:fillRect l="-3106" r="-310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509564" y="1826107"/>
            <a:ext cx="5526181" cy="2683604"/>
            <a:chOff x="0" y="0"/>
            <a:chExt cx="3350114" cy="16268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350114" cy="1626870"/>
            </a:xfrm>
            <a:custGeom>
              <a:avLst/>
              <a:gdLst/>
              <a:ahLst/>
              <a:cxnLst/>
              <a:rect l="l" t="t" r="r" b="b"/>
              <a:pathLst>
                <a:path w="3350114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66595" y="0"/>
                    <a:pt x="147990" y="0"/>
                  </a:cubicBezTo>
                  <a:lnTo>
                    <a:pt x="3202124" y="0"/>
                  </a:lnTo>
                  <a:cubicBezTo>
                    <a:pt x="3283518" y="0"/>
                    <a:pt x="3350114" y="45720"/>
                    <a:pt x="3350114" y="101600"/>
                  </a:cubicBezTo>
                  <a:lnTo>
                    <a:pt x="3350114" y="1524000"/>
                  </a:lnTo>
                  <a:cubicBezTo>
                    <a:pt x="3350114" y="1579880"/>
                    <a:pt x="3283518" y="1625600"/>
                    <a:pt x="3202124" y="1625600"/>
                  </a:cubicBezTo>
                  <a:lnTo>
                    <a:pt x="147990" y="1625600"/>
                  </a:lnTo>
                  <a:cubicBezTo>
                    <a:pt x="66595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12"/>
              <a:stretch>
                <a:fillRect t="-18650" b="-1865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509564" y="4758996"/>
            <a:ext cx="5526181" cy="2683604"/>
            <a:chOff x="0" y="0"/>
            <a:chExt cx="3350114" cy="16268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50114" cy="1626870"/>
            </a:xfrm>
            <a:custGeom>
              <a:avLst/>
              <a:gdLst/>
              <a:ahLst/>
              <a:cxnLst/>
              <a:rect l="l" t="t" r="r" b="b"/>
              <a:pathLst>
                <a:path w="3350114" h="1626870">
                  <a:moveTo>
                    <a:pt x="0" y="1525270"/>
                  </a:moveTo>
                  <a:lnTo>
                    <a:pt x="0" y="101600"/>
                  </a:lnTo>
                  <a:cubicBezTo>
                    <a:pt x="0" y="45720"/>
                    <a:pt x="66595" y="0"/>
                    <a:pt x="147990" y="0"/>
                  </a:cubicBezTo>
                  <a:lnTo>
                    <a:pt x="3202124" y="0"/>
                  </a:lnTo>
                  <a:cubicBezTo>
                    <a:pt x="3283518" y="0"/>
                    <a:pt x="3350114" y="45720"/>
                    <a:pt x="3350114" y="101600"/>
                  </a:cubicBezTo>
                  <a:lnTo>
                    <a:pt x="3350114" y="1524000"/>
                  </a:lnTo>
                  <a:cubicBezTo>
                    <a:pt x="3350114" y="1579880"/>
                    <a:pt x="3283518" y="1625600"/>
                    <a:pt x="3202124" y="1625600"/>
                  </a:cubicBezTo>
                  <a:lnTo>
                    <a:pt x="147990" y="1625600"/>
                  </a:lnTo>
                  <a:cubicBezTo>
                    <a:pt x="66595" y="1626870"/>
                    <a:pt x="0" y="1581150"/>
                    <a:pt x="0" y="1525270"/>
                  </a:cubicBezTo>
                  <a:close/>
                </a:path>
              </a:pathLst>
            </a:custGeom>
            <a:blipFill>
              <a:blip r:embed="rId13"/>
              <a:stretch>
                <a:fillRect t="-18568" b="-1856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8966982" y="1848820"/>
            <a:ext cx="5525441" cy="3682728"/>
          </a:xfrm>
          <a:custGeom>
            <a:avLst/>
            <a:gdLst/>
            <a:ahLst/>
            <a:cxnLst/>
            <a:rect l="l" t="t" r="r" b="b"/>
            <a:pathLst>
              <a:path w="5525441" h="3682728">
                <a:moveTo>
                  <a:pt x="0" y="0"/>
                </a:moveTo>
                <a:lnTo>
                  <a:pt x="5525441" y="0"/>
                </a:lnTo>
                <a:lnTo>
                  <a:pt x="5525441" y="3682728"/>
                </a:lnTo>
                <a:lnTo>
                  <a:pt x="0" y="368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195" b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>
            <a:off x="3126624" y="1848820"/>
            <a:ext cx="2688569" cy="1791942"/>
          </a:xfrm>
          <a:custGeom>
            <a:avLst/>
            <a:gdLst/>
            <a:ahLst/>
            <a:cxnLst/>
            <a:rect l="l" t="t" r="r" b="b"/>
            <a:pathLst>
              <a:path w="2688569" h="1791942">
                <a:moveTo>
                  <a:pt x="0" y="0"/>
                </a:moveTo>
                <a:lnTo>
                  <a:pt x="2688569" y="0"/>
                </a:lnTo>
                <a:lnTo>
                  <a:pt x="2688569" y="1791942"/>
                </a:lnTo>
                <a:lnTo>
                  <a:pt x="0" y="1791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195" b="-619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579890" y="1837498"/>
            <a:ext cx="2275929" cy="3842897"/>
          </a:xfrm>
          <a:custGeom>
            <a:avLst/>
            <a:gdLst/>
            <a:ahLst/>
            <a:cxnLst/>
            <a:rect l="l" t="t" r="r" b="b"/>
            <a:pathLst>
              <a:path w="2275929" h="3842897">
                <a:moveTo>
                  <a:pt x="0" y="0"/>
                </a:moveTo>
                <a:lnTo>
                  <a:pt x="2275929" y="0"/>
                </a:lnTo>
                <a:lnTo>
                  <a:pt x="2275929" y="3842897"/>
                </a:lnTo>
                <a:lnTo>
                  <a:pt x="0" y="3842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241" r="-1324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4991475" y="1837498"/>
            <a:ext cx="2520433" cy="3781573"/>
          </a:xfrm>
          <a:custGeom>
            <a:avLst/>
            <a:gdLst/>
            <a:ahLst/>
            <a:cxnLst/>
            <a:rect l="l" t="t" r="r" b="b"/>
            <a:pathLst>
              <a:path w="2520433" h="3781573">
                <a:moveTo>
                  <a:pt x="0" y="0"/>
                </a:moveTo>
                <a:lnTo>
                  <a:pt x="2520433" y="0"/>
                </a:lnTo>
                <a:lnTo>
                  <a:pt x="2520433" y="3781572"/>
                </a:lnTo>
                <a:lnTo>
                  <a:pt x="0" y="378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145" r="-5014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3126624" y="3840787"/>
            <a:ext cx="2668077" cy="1778284"/>
          </a:xfrm>
          <a:custGeom>
            <a:avLst/>
            <a:gdLst/>
            <a:ahLst/>
            <a:cxnLst/>
            <a:rect l="l" t="t" r="r" b="b"/>
            <a:pathLst>
              <a:path w="2668077" h="1778284">
                <a:moveTo>
                  <a:pt x="0" y="0"/>
                </a:moveTo>
                <a:lnTo>
                  <a:pt x="2668077" y="0"/>
                </a:lnTo>
                <a:lnTo>
                  <a:pt x="2668077" y="1778283"/>
                </a:lnTo>
                <a:lnTo>
                  <a:pt x="0" y="17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0145" b="-5014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6061401" y="3840787"/>
            <a:ext cx="2668077" cy="1778284"/>
          </a:xfrm>
          <a:custGeom>
            <a:avLst/>
            <a:gdLst/>
            <a:ahLst/>
            <a:cxnLst/>
            <a:rect l="l" t="t" r="r" b="b"/>
            <a:pathLst>
              <a:path w="2668077" h="1778284">
                <a:moveTo>
                  <a:pt x="0" y="0"/>
                </a:moveTo>
                <a:lnTo>
                  <a:pt x="2668077" y="0"/>
                </a:lnTo>
                <a:lnTo>
                  <a:pt x="2668077" y="1778283"/>
                </a:lnTo>
                <a:lnTo>
                  <a:pt x="0" y="17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0145" b="-5014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6081893" y="1837498"/>
            <a:ext cx="2656490" cy="1803264"/>
          </a:xfrm>
          <a:custGeom>
            <a:avLst/>
            <a:gdLst/>
            <a:ahLst/>
            <a:cxnLst/>
            <a:rect l="l" t="t" r="r" b="b"/>
            <a:pathLst>
              <a:path w="2656490" h="1803264">
                <a:moveTo>
                  <a:pt x="0" y="0"/>
                </a:moveTo>
                <a:lnTo>
                  <a:pt x="2656489" y="0"/>
                </a:lnTo>
                <a:lnTo>
                  <a:pt x="2656489" y="1803264"/>
                </a:lnTo>
                <a:lnTo>
                  <a:pt x="0" y="18032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176" b="-517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TextBox 19"/>
          <p:cNvSpPr txBox="1"/>
          <p:nvPr/>
        </p:nvSpPr>
        <p:spPr>
          <a:xfrm>
            <a:off x="579890" y="266700"/>
            <a:ext cx="1749322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กิจกรรม ”ศภ.10 กสอ. ร่วมส่งเสริมหลักปรัชญาเศรษฐกิจพอเพียง”</a:t>
            </a:r>
          </a:p>
          <a:p>
            <a:pPr algn="ctr">
              <a:lnSpc>
                <a:spcPts val="4950"/>
              </a:lnSpc>
            </a:pPr>
            <a:endParaRPr lang="en-US" sz="5000" b="1">
              <a:solidFill>
                <a:srgbClr val="227C9D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9645" y="5794695"/>
            <a:ext cx="16932018" cy="425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0"/>
              </a:lnSpc>
            </a:pPr>
            <a:r>
              <a:rPr lang="en-US" sz="3500" spc="-105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              ศูนย์ส่งเสริมอุตสาหกรรมภาคที่ 10 เดินตามรอยเศรษฐกิจพอเพียง ปลูกเห็ดนางฟ้าภูฐานกินเอง</a:t>
            </a:r>
          </a:p>
          <a:p>
            <a:pPr algn="just">
              <a:lnSpc>
                <a:spcPts val="4830"/>
              </a:lnSpc>
            </a:pPr>
            <a:r>
              <a:rPr lang="en-US" sz="3500" spc="-101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นายโดม ถนอมบูรณ์ ผู้อำนวยการศูนย์ส่งเสริมอุตสาหกรรมภาคที่ 10 มอบหมายให้ นายธวัชชัย เขียวนาวะ นายช่างเทคนิคอาวุโส ประธานคณะทำงานองค์กรคุณธรรม ศภ. 10. และประธาน SHAP นำคณะทำงาน</a:t>
            </a:r>
          </a:p>
          <a:p>
            <a:pPr algn="just">
              <a:lnSpc>
                <a:spcPts val="4830"/>
              </a:lnSpc>
            </a:pPr>
            <a:r>
              <a:rPr lang="en-US" sz="3500" spc="-217">
                <a:solidFill>
                  <a:srgbClr val="227C9D"/>
                </a:solidFill>
                <a:latin typeface="DM Sans"/>
                <a:ea typeface="DM Sans"/>
                <a:cs typeface="DM Sans"/>
                <a:sym typeface="DM Sans"/>
              </a:rPr>
              <a:t>ดำเนินการสร้างซุ้มเห็ดนางฟ้าภูฐานปลอดสารพิษ ไว้บริโภคเพื่อสุขภาพ และจำหน่ายราคาถูก ช่วยลดค่าใช้จ่ายแก่เจ้าหน้าที่และช่วยเหลือสังคม โดยมีบุคลากร ศภ.10 กสอ. เข้าร่วมจำนวน 45 ราย จากบุคลากรทั้งหมด 52 ราย    คิดเป็นร้อยละ 86.54</a:t>
            </a:r>
          </a:p>
          <a:p>
            <a:pPr algn="just">
              <a:lnSpc>
                <a:spcPts val="4830"/>
              </a:lnSpc>
            </a:pPr>
            <a:endParaRPr lang="en-US" sz="3500" spc="-217">
              <a:solidFill>
                <a:srgbClr val="227C9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6175491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3" name="Group 13"/>
          <p:cNvGrpSpPr/>
          <p:nvPr/>
        </p:nvGrpSpPr>
        <p:grpSpPr>
          <a:xfrm>
            <a:off x="519465" y="2268754"/>
            <a:ext cx="7286700" cy="4766819"/>
            <a:chOff x="0" y="0"/>
            <a:chExt cx="1797058" cy="11756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97058" cy="1175601"/>
            </a:xfrm>
            <a:custGeom>
              <a:avLst/>
              <a:gdLst/>
              <a:ahLst/>
              <a:cxnLst/>
              <a:rect l="l" t="t" r="r" b="b"/>
              <a:pathLst>
                <a:path w="1797058" h="1175601">
                  <a:moveTo>
                    <a:pt x="0" y="0"/>
                  </a:moveTo>
                  <a:lnTo>
                    <a:pt x="1797058" y="0"/>
                  </a:lnTo>
                  <a:lnTo>
                    <a:pt x="1797058" y="1175601"/>
                  </a:lnTo>
                  <a:lnTo>
                    <a:pt x="0" y="1175601"/>
                  </a:lnTo>
                  <a:close/>
                </a:path>
              </a:pathLst>
            </a:custGeom>
            <a:blipFill>
              <a:blip r:embed="rId9"/>
              <a:stretch>
                <a:fillRect l="-4959" t="-12378" r="-538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07774" y="383767"/>
            <a:ext cx="15551526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กิจกรรม“คนดี ศภ.10 กสอ. ที่ DIPROM” 2568 </a:t>
            </a:r>
          </a:p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9 เมษายน 2568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9465" y="7563973"/>
            <a:ext cx="16538342" cy="216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809" spc="19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     มอบเกียรติบัตรเพื่อประกาศยกย่องเชิดชู เจ้าหน้าที่ที่ได้รับการคัดเลือก</a:t>
            </a:r>
          </a:p>
          <a:p>
            <a:pPr algn="just">
              <a:lnSpc>
                <a:spcPts val="4229"/>
              </a:lnSpc>
            </a:pPr>
            <a:r>
              <a:rPr lang="en-US" sz="3809" spc="342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จากการเสนอชื่อให้เป็นแบบอย่างที่ดีแก่เจ้าหน้าที่ท่านอื่นได้ตระหนักถึงเกียรติ</a:t>
            </a:r>
          </a:p>
          <a:p>
            <a:pPr algn="just">
              <a:lnSpc>
                <a:spcPts val="4229"/>
              </a:lnSpc>
              <a:spcBef>
                <a:spcPct val="0"/>
              </a:spcBef>
            </a:pPr>
            <a:r>
              <a:rPr lang="en-US" sz="3809" spc="17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ศักดิ์ศรี และหน้าที่ของข้าราชการในการดำเนินชีวิตและการปฏิบัติงานผ่านกิจกรรม “คนดี ศภ.10 กสอ.ที่ DIPROM” 2568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743322" y="2268754"/>
            <a:ext cx="1963012" cy="196301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2186" r="-28086"/>
              </a:stretch>
            </a:blipFill>
            <a:ln w="19050" cap="sq">
              <a:solidFill>
                <a:srgbClr val="1A4789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39859" y="2268754"/>
            <a:ext cx="1963012" cy="196301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5136" r="-25136"/>
              </a:stretch>
            </a:blipFill>
            <a:ln w="19050" cap="sq">
              <a:solidFill>
                <a:srgbClr val="1A4789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735890" y="2268754"/>
            <a:ext cx="1963012" cy="196301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5136" r="-25136"/>
              </a:stretch>
            </a:blipFill>
            <a:ln w="19050" cap="sq">
              <a:solidFill>
                <a:srgbClr val="1A4789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88407" y="5143500"/>
            <a:ext cx="1963012" cy="196301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5136" r="-25136"/>
              </a:stretch>
            </a:blipFill>
            <a:ln w="19050" cap="sq">
              <a:solidFill>
                <a:srgbClr val="1A4789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080876" y="5133980"/>
            <a:ext cx="1972532" cy="197253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136" r="-25136"/>
              </a:stretch>
            </a:blipFill>
            <a:ln w="19050" cap="sq">
              <a:solidFill>
                <a:srgbClr val="1A4789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6175491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3" name="Group 13"/>
          <p:cNvGrpSpPr/>
          <p:nvPr/>
        </p:nvGrpSpPr>
        <p:grpSpPr>
          <a:xfrm>
            <a:off x="716448" y="4440692"/>
            <a:ext cx="2437712" cy="243771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00853" y="2429119"/>
            <a:ext cx="2437712" cy="243771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25000" r="-2500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82422" y="3314499"/>
            <a:ext cx="5923155" cy="3104665"/>
            <a:chOff x="0" y="0"/>
            <a:chExt cx="917652" cy="4809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17652" cy="480994"/>
            </a:xfrm>
            <a:custGeom>
              <a:avLst/>
              <a:gdLst/>
              <a:ahLst/>
              <a:cxnLst/>
              <a:rect l="l" t="t" r="r" b="b"/>
              <a:pathLst>
                <a:path w="917652" h="480994">
                  <a:moveTo>
                    <a:pt x="0" y="0"/>
                  </a:moveTo>
                  <a:lnTo>
                    <a:pt x="917652" y="0"/>
                  </a:lnTo>
                  <a:lnTo>
                    <a:pt x="917652" y="480994"/>
                  </a:lnTo>
                  <a:lnTo>
                    <a:pt x="0" y="480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9645" y="212070"/>
            <a:ext cx="17551529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กิจกรรม“หน่วยงานส่งเสริมคุณธรรม </a:t>
            </a:r>
          </a:p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ศภ.10 กสอ. ที่ DIPROM” 2568</a:t>
            </a:r>
          </a:p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9 เมษายน 2568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6448" y="6946978"/>
            <a:ext cx="16275331" cy="273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4"/>
              </a:lnSpc>
            </a:pPr>
            <a:r>
              <a:rPr lang="en-US" sz="3882" spc="232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  มอบเกียรติบัตรเพื่อประกาศยกย่องเชิดชู หน่วยงานที่มีบทบาทและ</a:t>
            </a:r>
          </a:p>
          <a:p>
            <a:pPr algn="just">
              <a:lnSpc>
                <a:spcPts val="5434"/>
              </a:lnSpc>
            </a:pPr>
            <a:r>
              <a:rPr lang="en-US" sz="3882" spc="407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สามารถสร้างคนดีเพื่อสังคมดีส่งเสริมให้คนในองค์กรมีทัศนคติ วิธีคิด </a:t>
            </a:r>
          </a:p>
          <a:p>
            <a:pPr algn="just">
              <a:lnSpc>
                <a:spcPts val="5434"/>
              </a:lnSpc>
            </a:pPr>
            <a:r>
              <a:rPr lang="en-US" sz="3882" spc="116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และการประพฤติปฏิบัติตนที่่ดี สร้างคุณค่าให้องค์กร “หน่วยงานดี ศภ.10 กสอ.</a:t>
            </a:r>
          </a:p>
          <a:p>
            <a:pPr algn="just">
              <a:lnSpc>
                <a:spcPts val="5434"/>
              </a:lnSpc>
            </a:pPr>
            <a:r>
              <a:rPr lang="en-US" sz="3882" spc="116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ที่ DIPROM” 2568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449435" y="2429119"/>
            <a:ext cx="2437712" cy="243771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25000" r="-2500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133840" y="4440692"/>
            <a:ext cx="2437712" cy="243771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25000" r="-2500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182422" y="3314499"/>
            <a:ext cx="5876976" cy="3104665"/>
            <a:chOff x="0" y="0"/>
            <a:chExt cx="1135871" cy="6000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35871" cy="600053"/>
            </a:xfrm>
            <a:custGeom>
              <a:avLst/>
              <a:gdLst/>
              <a:ahLst/>
              <a:cxnLst/>
              <a:rect l="l" t="t" r="r" b="b"/>
              <a:pathLst>
                <a:path w="1135871" h="600053">
                  <a:moveTo>
                    <a:pt x="22395" y="0"/>
                  </a:moveTo>
                  <a:lnTo>
                    <a:pt x="1113476" y="0"/>
                  </a:lnTo>
                  <a:cubicBezTo>
                    <a:pt x="1119416" y="0"/>
                    <a:pt x="1125112" y="2359"/>
                    <a:pt x="1129312" y="6559"/>
                  </a:cubicBezTo>
                  <a:cubicBezTo>
                    <a:pt x="1133511" y="10759"/>
                    <a:pt x="1135871" y="16455"/>
                    <a:pt x="1135871" y="22395"/>
                  </a:cubicBezTo>
                  <a:lnTo>
                    <a:pt x="1135871" y="577659"/>
                  </a:lnTo>
                  <a:cubicBezTo>
                    <a:pt x="1135871" y="590027"/>
                    <a:pt x="1125844" y="600053"/>
                    <a:pt x="1113476" y="600053"/>
                  </a:cubicBezTo>
                  <a:lnTo>
                    <a:pt x="22395" y="600053"/>
                  </a:lnTo>
                  <a:cubicBezTo>
                    <a:pt x="16455" y="600053"/>
                    <a:pt x="10759" y="597694"/>
                    <a:pt x="6559" y="593494"/>
                  </a:cubicBezTo>
                  <a:cubicBezTo>
                    <a:pt x="2359" y="589294"/>
                    <a:pt x="0" y="583598"/>
                    <a:pt x="0" y="577659"/>
                  </a:cubicBezTo>
                  <a:lnTo>
                    <a:pt x="0" y="22395"/>
                  </a:lnTo>
                  <a:cubicBezTo>
                    <a:pt x="0" y="10026"/>
                    <a:pt x="10026" y="0"/>
                    <a:pt x="22395" y="0"/>
                  </a:cubicBezTo>
                  <a:close/>
                </a:path>
              </a:pathLst>
            </a:custGeom>
            <a:blipFill>
              <a:blip r:embed="rId13"/>
              <a:stretch>
                <a:fillRect t="-16536" b="-943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20958" y="4440692"/>
            <a:ext cx="2433202" cy="2437712"/>
            <a:chOff x="0" y="0"/>
            <a:chExt cx="817476" cy="81899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7476" cy="818991"/>
            </a:xfrm>
            <a:custGeom>
              <a:avLst/>
              <a:gdLst/>
              <a:ahLst/>
              <a:cxnLst/>
              <a:rect l="l" t="t" r="r" b="b"/>
              <a:pathLst>
                <a:path w="817476" h="818991">
                  <a:moveTo>
                    <a:pt x="54090" y="0"/>
                  </a:moveTo>
                  <a:lnTo>
                    <a:pt x="763386" y="0"/>
                  </a:lnTo>
                  <a:cubicBezTo>
                    <a:pt x="777732" y="0"/>
                    <a:pt x="791490" y="5699"/>
                    <a:pt x="801633" y="15843"/>
                  </a:cubicBezTo>
                  <a:cubicBezTo>
                    <a:pt x="811777" y="25987"/>
                    <a:pt x="817476" y="39745"/>
                    <a:pt x="817476" y="54090"/>
                  </a:cubicBezTo>
                  <a:lnTo>
                    <a:pt x="817476" y="764901"/>
                  </a:lnTo>
                  <a:cubicBezTo>
                    <a:pt x="817476" y="779247"/>
                    <a:pt x="811777" y="793005"/>
                    <a:pt x="801633" y="803149"/>
                  </a:cubicBezTo>
                  <a:cubicBezTo>
                    <a:pt x="791490" y="813293"/>
                    <a:pt x="777732" y="818991"/>
                    <a:pt x="763386" y="818991"/>
                  </a:cubicBezTo>
                  <a:lnTo>
                    <a:pt x="54090" y="818991"/>
                  </a:lnTo>
                  <a:cubicBezTo>
                    <a:pt x="39745" y="818991"/>
                    <a:pt x="25987" y="813293"/>
                    <a:pt x="15843" y="803149"/>
                  </a:cubicBezTo>
                  <a:cubicBezTo>
                    <a:pt x="5699" y="793005"/>
                    <a:pt x="0" y="779247"/>
                    <a:pt x="0" y="764901"/>
                  </a:cubicBezTo>
                  <a:lnTo>
                    <a:pt x="0" y="54090"/>
                  </a:lnTo>
                  <a:cubicBezTo>
                    <a:pt x="0" y="39745"/>
                    <a:pt x="5699" y="25987"/>
                    <a:pt x="15843" y="15843"/>
                  </a:cubicBezTo>
                  <a:cubicBezTo>
                    <a:pt x="25987" y="5699"/>
                    <a:pt x="39745" y="0"/>
                    <a:pt x="54090" y="0"/>
                  </a:cubicBezTo>
                  <a:close/>
                </a:path>
              </a:pathLst>
            </a:custGeom>
            <a:blipFill>
              <a:blip r:embed="rId14"/>
              <a:stretch>
                <a:fillRect l="-25275" r="-2527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133840" y="4440692"/>
            <a:ext cx="2437712" cy="243771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990" y="0"/>
                  </a:moveTo>
                  <a:lnTo>
                    <a:pt x="758810" y="0"/>
                  </a:lnTo>
                  <a:cubicBezTo>
                    <a:pt x="788628" y="0"/>
                    <a:pt x="812800" y="24172"/>
                    <a:pt x="812800" y="53990"/>
                  </a:cubicBezTo>
                  <a:lnTo>
                    <a:pt x="812800" y="758810"/>
                  </a:lnTo>
                  <a:cubicBezTo>
                    <a:pt x="812800" y="788628"/>
                    <a:pt x="788628" y="812800"/>
                    <a:pt x="758810" y="812800"/>
                  </a:cubicBezTo>
                  <a:lnTo>
                    <a:pt x="53990" y="812800"/>
                  </a:lnTo>
                  <a:cubicBezTo>
                    <a:pt x="24172" y="812800"/>
                    <a:pt x="0" y="788628"/>
                    <a:pt x="0" y="758810"/>
                  </a:cubicBezTo>
                  <a:lnTo>
                    <a:pt x="0" y="53990"/>
                  </a:lnTo>
                  <a:cubicBezTo>
                    <a:pt x="0" y="24172"/>
                    <a:pt x="24172" y="0"/>
                    <a:pt x="53990" y="0"/>
                  </a:cubicBezTo>
                  <a:close/>
                </a:path>
              </a:pathLst>
            </a:custGeom>
            <a:blipFill>
              <a:blip r:embed="rId15"/>
              <a:stretch>
                <a:fillRect l="-25136" r="-2513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400853" y="2429119"/>
            <a:ext cx="2437712" cy="243771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990" y="0"/>
                  </a:moveTo>
                  <a:lnTo>
                    <a:pt x="758810" y="0"/>
                  </a:lnTo>
                  <a:cubicBezTo>
                    <a:pt x="788628" y="0"/>
                    <a:pt x="812800" y="24172"/>
                    <a:pt x="812800" y="53990"/>
                  </a:cubicBezTo>
                  <a:lnTo>
                    <a:pt x="812800" y="758810"/>
                  </a:lnTo>
                  <a:cubicBezTo>
                    <a:pt x="812800" y="788628"/>
                    <a:pt x="788628" y="812800"/>
                    <a:pt x="758810" y="812800"/>
                  </a:cubicBezTo>
                  <a:lnTo>
                    <a:pt x="53990" y="812800"/>
                  </a:lnTo>
                  <a:cubicBezTo>
                    <a:pt x="24172" y="812800"/>
                    <a:pt x="0" y="788628"/>
                    <a:pt x="0" y="758810"/>
                  </a:cubicBezTo>
                  <a:lnTo>
                    <a:pt x="0" y="53990"/>
                  </a:lnTo>
                  <a:cubicBezTo>
                    <a:pt x="0" y="24172"/>
                    <a:pt x="24172" y="0"/>
                    <a:pt x="53990" y="0"/>
                  </a:cubicBezTo>
                  <a:close/>
                </a:path>
              </a:pathLst>
            </a:custGeom>
            <a:blipFill>
              <a:blip r:embed="rId16"/>
              <a:stretch>
                <a:fillRect l="-25136" r="-2513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449435" y="2429119"/>
            <a:ext cx="2437712" cy="243771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990" y="0"/>
                  </a:moveTo>
                  <a:lnTo>
                    <a:pt x="758810" y="0"/>
                  </a:lnTo>
                  <a:cubicBezTo>
                    <a:pt x="788628" y="0"/>
                    <a:pt x="812800" y="24172"/>
                    <a:pt x="812800" y="53990"/>
                  </a:cubicBezTo>
                  <a:lnTo>
                    <a:pt x="812800" y="758810"/>
                  </a:lnTo>
                  <a:cubicBezTo>
                    <a:pt x="812800" y="788628"/>
                    <a:pt x="788628" y="812800"/>
                    <a:pt x="758810" y="812800"/>
                  </a:cubicBezTo>
                  <a:lnTo>
                    <a:pt x="53990" y="812800"/>
                  </a:lnTo>
                  <a:cubicBezTo>
                    <a:pt x="24172" y="812800"/>
                    <a:pt x="0" y="788628"/>
                    <a:pt x="0" y="758810"/>
                  </a:cubicBezTo>
                  <a:lnTo>
                    <a:pt x="0" y="53990"/>
                  </a:lnTo>
                  <a:cubicBezTo>
                    <a:pt x="0" y="24172"/>
                    <a:pt x="24172" y="0"/>
                    <a:pt x="53990" y="0"/>
                  </a:cubicBezTo>
                  <a:close/>
                </a:path>
              </a:pathLst>
            </a:custGeom>
            <a:blipFill>
              <a:blip r:embed="rId17"/>
              <a:stretch>
                <a:fillRect l="-25136" r="-2513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1308" y="5465511"/>
            <a:ext cx="14330979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DIPROM CENTER 10</a:t>
            </a:r>
          </a:p>
        </p:txBody>
      </p:sp>
      <p:sp>
        <p:nvSpPr>
          <p:cNvPr id="3" name="Freeform 3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 rot="2700000">
            <a:off x="15061442" y="8065345"/>
            <a:ext cx="7415398" cy="3565095"/>
            <a:chOff x="0" y="0"/>
            <a:chExt cx="660400" cy="317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14598828" y="8884894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2" name="AutoShape 22"/>
          <p:cNvSpPr/>
          <p:nvPr/>
        </p:nvSpPr>
        <p:spPr>
          <a:xfrm>
            <a:off x="14384882" y="9197571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3" name="AutoShape 23"/>
          <p:cNvSpPr/>
          <p:nvPr/>
        </p:nvSpPr>
        <p:spPr>
          <a:xfrm>
            <a:off x="14205280" y="9556041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4" name="AutoShape 24"/>
          <p:cNvSpPr/>
          <p:nvPr/>
        </p:nvSpPr>
        <p:spPr>
          <a:xfrm>
            <a:off x="14078625" y="9942308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5" name="Group 25"/>
          <p:cNvGrpSpPr/>
          <p:nvPr/>
        </p:nvGrpSpPr>
        <p:grpSpPr>
          <a:xfrm rot="2700000">
            <a:off x="-1376391" y="-3093321"/>
            <a:ext cx="7415398" cy="3565095"/>
            <a:chOff x="0" y="0"/>
            <a:chExt cx="660400" cy="317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>
            <a:off x="-1839005" y="-2273771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9" name="AutoShape 29"/>
          <p:cNvSpPr/>
          <p:nvPr/>
        </p:nvSpPr>
        <p:spPr>
          <a:xfrm>
            <a:off x="-2052951" y="-196109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0" name="AutoShape 30"/>
          <p:cNvSpPr/>
          <p:nvPr/>
        </p:nvSpPr>
        <p:spPr>
          <a:xfrm>
            <a:off x="-2232553" y="-160262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1" name="AutoShape 31"/>
          <p:cNvSpPr/>
          <p:nvPr/>
        </p:nvSpPr>
        <p:spPr>
          <a:xfrm>
            <a:off x="-2359208" y="-1216357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2" name="AutoShape 32"/>
          <p:cNvSpPr/>
          <p:nvPr/>
        </p:nvSpPr>
        <p:spPr>
          <a:xfrm>
            <a:off x="-2503062" y="-77668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3" name="AutoShape 33"/>
          <p:cNvSpPr/>
          <p:nvPr/>
        </p:nvSpPr>
        <p:spPr>
          <a:xfrm>
            <a:off x="-2623881" y="-332957"/>
            <a:ext cx="3963599" cy="398559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4" name="AutoShape 34"/>
          <p:cNvSpPr/>
          <p:nvPr/>
        </p:nvSpPr>
        <p:spPr>
          <a:xfrm>
            <a:off x="-2598114" y="228677"/>
            <a:ext cx="3377485" cy="3360058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5" name="AutoShape 35"/>
          <p:cNvSpPr/>
          <p:nvPr/>
        </p:nvSpPr>
        <p:spPr>
          <a:xfrm>
            <a:off x="-2509797" y="905760"/>
            <a:ext cx="2628598" cy="2671969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6" name="Freeform 36"/>
          <p:cNvSpPr/>
          <p:nvPr/>
        </p:nvSpPr>
        <p:spPr>
          <a:xfrm>
            <a:off x="5723147" y="228677"/>
            <a:ext cx="7547301" cy="5116060"/>
          </a:xfrm>
          <a:custGeom>
            <a:avLst/>
            <a:gdLst/>
            <a:ahLst/>
            <a:cxnLst/>
            <a:rect l="l" t="t" r="r" b="b"/>
            <a:pathLst>
              <a:path w="7547301" h="5116060">
                <a:moveTo>
                  <a:pt x="0" y="0"/>
                </a:moveTo>
                <a:lnTo>
                  <a:pt x="7547301" y="0"/>
                </a:lnTo>
                <a:lnTo>
                  <a:pt x="7547301" y="5116060"/>
                </a:lnTo>
                <a:lnTo>
                  <a:pt x="0" y="5116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787" t="-14036" r="-13076" b="-28735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9245" y="686320"/>
            <a:ext cx="13090608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โครงการ/กิจกรรมที่ดำเนินการ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0891" y="2259865"/>
            <a:ext cx="17752416" cy="714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1. การประกาศเจตนารมณ์ขับเคลื่อนการเป็นองค์กรคุณธรรมของ ศภ.10 กสอ.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2. การจัดทำแผนปฏิบัติการด้านส่งเสริมคุณธรรม จริยธรรม ของ ศภ.10 กสอ.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3. กิจกรรม “รวมพลังชาว ศภ.10 กสอ. ทำ 5 ส ปรับพื้นที่ให้น่าอยู่ พร้อมรับการปฏิบัติงาน”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4. กิจกรรม “พิธีถวายสัตย์ปฏิญาณเพื่อเป็นข้าราชการที่ดีและพลังของแผ่นดิน” ของ ศภ.10 กสอ.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5. กิจกรรม “ห้องเรียนสีขาว” ของ ศภ.10กสอ.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6. กิจกรรม “ศภ.10 กสอ. แต่งกายดี มีวินัย”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7. กิจกรรม“ศภ.10 กสอ. อาสาทำความดีในโอกาสต่าง ๆ เพื่อประโยชน์ของผู้อื่นและส่วนรวม”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8. กิจกรรม “ศภ.10กสอ. จิตอาสาอนุรักษ์ทรัพยากรธรรมชาติ สังคม สิ่งแวดล้อม”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9. กิจกรรม “ศภ.10 กสอ. ร่วมสืบสานประเพณี และวัฒนธรรมไทย”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10. กิจกรรม “ปฏิบัติตนตามหลักธรรมทางศาสนา ศรัทธาของชาว ศภ.10 กสอ.”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11. กิจกรรม “ศภ.10 กสอ. ร่วมส่งเสริมหลักปรัชญาเศรษฐกิจพอเพียง”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12. กิจกรรม “คนดี ศภ.10 กสอ. ที่ DIPROM” 2568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13. กิจกรรม “หน่วยงานส่งเสริมคุณธรรม ศภ.10 กสอ. ที่ DIPROM” 2568</a:t>
            </a:r>
          </a:p>
          <a:p>
            <a:pPr algn="l">
              <a:lnSpc>
                <a:spcPts val="3774"/>
              </a:lnSpc>
            </a:pPr>
            <a:r>
              <a:rPr lang="en-US" sz="3400" b="1">
                <a:solidFill>
                  <a:srgbClr val="48CFAE"/>
                </a:solidFill>
                <a:latin typeface="Arimo Bold"/>
                <a:ea typeface="Arimo Bold"/>
                <a:cs typeface="Arimo Bold"/>
                <a:sym typeface="Arimo Bold"/>
              </a:rPr>
              <a:t> 14. กิจกรรม “ศภ.10 กสอ. เผยแพร่องค์ความรู้ การส่งเสริมคุณธรรมจริยธรรมประจำหน่วยงาน”</a:t>
            </a:r>
          </a:p>
          <a:p>
            <a:pPr algn="l">
              <a:lnSpc>
                <a:spcPts val="3552"/>
              </a:lnSpc>
            </a:pPr>
            <a:endParaRPr lang="en-US" sz="3400" b="1">
              <a:solidFill>
                <a:srgbClr val="48CFAE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2196193" y="952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5400000">
            <a:off x="2167618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5400000">
            <a:off x="1083809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5400000">
            <a:off x="0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>
            <a:off x="0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9" name="Group 9"/>
          <p:cNvGrpSpPr/>
          <p:nvPr/>
        </p:nvGrpSpPr>
        <p:grpSpPr>
          <a:xfrm rot="2700000">
            <a:off x="17296626" y="9165969"/>
            <a:ext cx="7415398" cy="3565095"/>
            <a:chOff x="0" y="0"/>
            <a:chExt cx="660400" cy="317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6834013" y="9985518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5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3321750" y="93841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7204191" y="922129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5400000">
            <a:off x="15036573" y="922129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5400000" flipH="1" flipV="1">
            <a:off x="12770705" y="922129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/>
          <p:nvPr/>
        </p:nvGrpSpPr>
        <p:grpSpPr>
          <a:xfrm>
            <a:off x="11973478" y="518423"/>
            <a:ext cx="5839135" cy="8607983"/>
            <a:chOff x="0" y="0"/>
            <a:chExt cx="949107" cy="13991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9107" cy="1399162"/>
            </a:xfrm>
            <a:custGeom>
              <a:avLst/>
              <a:gdLst/>
              <a:ahLst/>
              <a:cxnLst/>
              <a:rect l="l" t="t" r="r" b="b"/>
              <a:pathLst>
                <a:path w="949107" h="1399162">
                  <a:moveTo>
                    <a:pt x="0" y="0"/>
                  </a:moveTo>
                  <a:lnTo>
                    <a:pt x="949107" y="0"/>
                  </a:lnTo>
                  <a:lnTo>
                    <a:pt x="949107" y="1399162"/>
                  </a:lnTo>
                  <a:lnTo>
                    <a:pt x="0" y="1399162"/>
                  </a:lnTo>
                  <a:close/>
                </a:path>
              </a:pathLst>
            </a:custGeom>
            <a:blipFill>
              <a:blip r:embed="rId10"/>
              <a:stretch>
                <a:fillRect t="-1539" b="-332"/>
              </a:stretch>
            </a:blipFill>
            <a:ln w="47625" cap="sq">
              <a:solidFill>
                <a:srgbClr val="A8A8A8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0384" y="241562"/>
            <a:ext cx="11024954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ประกาศเจตนารมณ์ขับเคลื่อนการเป็นองค์กรคุณธรรมของ ศภ.10 กสอ.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9617" y="5704497"/>
            <a:ext cx="11426490" cy="3704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3"/>
              </a:lnSpc>
            </a:pPr>
            <a:r>
              <a:rPr lang="en-US" sz="3699" spc="-277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นายโดม ถนอมบูรณ์ ผู้อำนวยการศูนย์ส่งเสริมอุตสาหกรรมภาคที่ 10 นำทีมขับเคลื่อนข้าราชการ และเจ้าหน้าที่ DIPROMCenter 10   </a:t>
            </a:r>
          </a:p>
          <a:p>
            <a:pPr algn="just">
              <a:lnSpc>
                <a:spcPts val="4143"/>
              </a:lnSpc>
            </a:pPr>
            <a:r>
              <a:rPr lang="en-US" sz="3699" spc="-35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ประกาศเจตนารมณ์ขับเคลื่อนการเป็นองค์กรคุณธรรมของ ศภ.10 กสอ</a:t>
            </a:r>
          </a:p>
          <a:p>
            <a:pPr algn="just">
              <a:lnSpc>
                <a:spcPts val="4143"/>
              </a:lnSpc>
            </a:pPr>
            <a:r>
              <a:rPr lang="en-US" sz="3699" spc="-203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พร้อมร่วมลงนามรับทราบ  นโยบายและร่วมการขับเคลื่อนศูนย์ส่งเสริม</a:t>
            </a:r>
          </a:p>
          <a:p>
            <a:pPr algn="just">
              <a:lnSpc>
                <a:spcPts val="4143"/>
              </a:lnSpc>
            </a:pPr>
            <a:r>
              <a:rPr lang="en-US" sz="3699" spc="-42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อุตสาหกรรมภาคที่ 10 ไปสู่การเป็นองค์กรคุณธรรมต้นแบบประจำปี พ.ศ. 2568 เมื่อวันที่ 28 มกราคม 2568 โดยมีบุคลากร ศภ.10 กสอ. เข้าร่วมจำนวน 51 รายจากจำนวนบุคลากร  51  ราย คิดเป็นร้อยละ  100</a:t>
            </a:r>
          </a:p>
        </p:txBody>
      </p:sp>
      <p:sp>
        <p:nvSpPr>
          <p:cNvPr id="11" name="Freeform 11"/>
          <p:cNvSpPr/>
          <p:nvPr/>
        </p:nvSpPr>
        <p:spPr>
          <a:xfrm>
            <a:off x="309617" y="1757835"/>
            <a:ext cx="5337838" cy="3746637"/>
          </a:xfrm>
          <a:custGeom>
            <a:avLst/>
            <a:gdLst/>
            <a:ahLst/>
            <a:cxnLst/>
            <a:rect l="l" t="t" r="r" b="b"/>
            <a:pathLst>
              <a:path w="5337838" h="3746637">
                <a:moveTo>
                  <a:pt x="0" y="0"/>
                </a:moveTo>
                <a:lnTo>
                  <a:pt x="5337838" y="0"/>
                </a:lnTo>
                <a:lnTo>
                  <a:pt x="5337838" y="3746637"/>
                </a:lnTo>
                <a:lnTo>
                  <a:pt x="0" y="3746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62" t="-26350" r="-5689" b="-24908"/>
            </a:stretch>
          </a:blipFill>
          <a:ln w="38100" cap="sq">
            <a:solidFill>
              <a:srgbClr val="1A4789"/>
            </a:solidFill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5993640" y="1757835"/>
            <a:ext cx="5633654" cy="3746637"/>
          </a:xfrm>
          <a:custGeom>
            <a:avLst/>
            <a:gdLst/>
            <a:ahLst/>
            <a:cxnLst/>
            <a:rect l="l" t="t" r="r" b="b"/>
            <a:pathLst>
              <a:path w="5633654" h="3746637">
                <a:moveTo>
                  <a:pt x="0" y="0"/>
                </a:moveTo>
                <a:lnTo>
                  <a:pt x="5633653" y="0"/>
                </a:lnTo>
                <a:lnTo>
                  <a:pt x="5633653" y="3746637"/>
                </a:lnTo>
                <a:lnTo>
                  <a:pt x="0" y="3746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6290" r="-22578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10567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074284" y="13425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0" y="9355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17194666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>
            <a:off x="17194666" y="170898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>
            <a:off x="16110857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5400000">
            <a:off x="17194666" y="793819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1083809" y="1218059"/>
            <a:ext cx="5421057" cy="5980507"/>
          </a:xfrm>
          <a:custGeom>
            <a:avLst/>
            <a:gdLst/>
            <a:ahLst/>
            <a:cxnLst/>
            <a:rect l="l" t="t" r="r" b="b"/>
            <a:pathLst>
              <a:path w="5421057" h="5980507">
                <a:moveTo>
                  <a:pt x="0" y="0"/>
                </a:moveTo>
                <a:lnTo>
                  <a:pt x="5421057" y="0"/>
                </a:lnTo>
                <a:lnTo>
                  <a:pt x="5421057" y="5980508"/>
                </a:lnTo>
                <a:lnTo>
                  <a:pt x="0" y="5980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983" b="-1601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7033319" y="1298370"/>
            <a:ext cx="4443212" cy="5900197"/>
          </a:xfrm>
          <a:custGeom>
            <a:avLst/>
            <a:gdLst/>
            <a:ahLst/>
            <a:cxnLst/>
            <a:rect l="l" t="t" r="r" b="b"/>
            <a:pathLst>
              <a:path w="4443212" h="5900197">
                <a:moveTo>
                  <a:pt x="0" y="0"/>
                </a:moveTo>
                <a:lnTo>
                  <a:pt x="4443212" y="0"/>
                </a:lnTo>
                <a:lnTo>
                  <a:pt x="4443212" y="5900197"/>
                </a:lnTo>
                <a:lnTo>
                  <a:pt x="0" y="5900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73" t="-1390" r="-10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2004984" y="1298370"/>
            <a:ext cx="4495523" cy="5900197"/>
          </a:xfrm>
          <a:custGeom>
            <a:avLst/>
            <a:gdLst/>
            <a:ahLst/>
            <a:cxnLst/>
            <a:rect l="l" t="t" r="r" b="b"/>
            <a:pathLst>
              <a:path w="4495523" h="5900197">
                <a:moveTo>
                  <a:pt x="0" y="0"/>
                </a:moveTo>
                <a:lnTo>
                  <a:pt x="4495523" y="0"/>
                </a:lnTo>
                <a:lnTo>
                  <a:pt x="4495523" y="5900197"/>
                </a:lnTo>
                <a:lnTo>
                  <a:pt x="0" y="5900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6" b="-167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4858571" y="273050"/>
            <a:ext cx="8570859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b="1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คำสั่งแต่งตั้งคณะทำงาน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4750" y="7474792"/>
            <a:ext cx="14738500" cy="212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0"/>
              </a:lnSpc>
            </a:pPr>
            <a:r>
              <a:rPr lang="en-US" sz="300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คณะทำงานจัดทำและขับเคลื่อนแผนปฏิบัติการด้านส่งเสริมคุณธรรม จริยธรรม การขับเคลื่อน</a:t>
            </a:r>
          </a:p>
          <a:p>
            <a:pPr algn="just">
              <a:lnSpc>
                <a:spcPts val="3330"/>
              </a:lnSpc>
            </a:pPr>
            <a:r>
              <a:rPr lang="en-US" sz="3000" spc="135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การดำเนินการตามหลักมาตรฐานทางจริยธรรม ประมวลจริยธรรม ข้อกำหนดจริยธรรมและ</a:t>
            </a:r>
          </a:p>
          <a:p>
            <a:pPr algn="just">
              <a:lnSpc>
                <a:spcPts val="3330"/>
              </a:lnSpc>
            </a:pPr>
            <a:r>
              <a:rPr lang="en-US" sz="3000" spc="44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กระบวนการรักษาจริยธรรม การป้องกันและปราบปรามการทุจริตและประพฤติมิชอบ การประเมิน</a:t>
            </a:r>
          </a:p>
          <a:p>
            <a:pPr algn="just">
              <a:lnSpc>
                <a:spcPts val="3330"/>
              </a:lnSpc>
            </a:pPr>
            <a:r>
              <a:rPr lang="en-US" sz="3000" spc="15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คุณธรรมและความโปร่งใสในการดำเนินงานของหน่วยงานภาครัฐ  ตามคำ สั่ง ศภ.10 กสอ. </a:t>
            </a:r>
          </a:p>
          <a:p>
            <a:pPr algn="just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ที่ 8/2568 ลงวันที่ 24 มกราคม 2568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166134" y="-3702833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3628748" y="-2883283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3842695" y="-2570607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022296" y="-2212137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148951" y="-1825869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-4292805" y="-1386192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 rot="5400000">
            <a:off x="1710954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04191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Freeform 13"/>
          <p:cNvSpPr/>
          <p:nvPr/>
        </p:nvSpPr>
        <p:spPr>
          <a:xfrm rot="5400000">
            <a:off x="15036573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TextBox 14"/>
          <p:cNvSpPr txBox="1"/>
          <p:nvPr/>
        </p:nvSpPr>
        <p:spPr>
          <a:xfrm>
            <a:off x="3018766" y="335933"/>
            <a:ext cx="12723128" cy="162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6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ประชุมครั้งที่ 1 </a:t>
            </a:r>
          </a:p>
          <a:p>
            <a:pPr algn="ctr">
              <a:lnSpc>
                <a:spcPts val="57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26 มีนาคม 2568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6468" y="2152406"/>
            <a:ext cx="15647723" cy="131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คณะกรรมการตามคำสั่งร่วมกันกำหนดจริยธรรมการประเมินคุณธรรม และ</a:t>
            </a:r>
          </a:p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ความโปร่งใสในการดำเนินงาน ณ ห้องประชุม ชั้น 3 ศภ.10 กสอ.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00485" y="3701806"/>
            <a:ext cx="9458815" cy="4894010"/>
          </a:xfrm>
          <a:custGeom>
            <a:avLst/>
            <a:gdLst/>
            <a:ahLst/>
            <a:cxnLst/>
            <a:rect l="l" t="t" r="r" b="b"/>
            <a:pathLst>
              <a:path w="9458815" h="4894010">
                <a:moveTo>
                  <a:pt x="0" y="0"/>
                </a:moveTo>
                <a:lnTo>
                  <a:pt x="9458815" y="0"/>
                </a:lnTo>
                <a:lnTo>
                  <a:pt x="9458815" y="4894010"/>
                </a:lnTo>
                <a:lnTo>
                  <a:pt x="0" y="48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763" t="-27202" b="-2614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318270" y="3701806"/>
            <a:ext cx="7178668" cy="4894010"/>
          </a:xfrm>
          <a:custGeom>
            <a:avLst/>
            <a:gdLst/>
            <a:ahLst/>
            <a:cxnLst/>
            <a:rect l="l" t="t" r="r" b="b"/>
            <a:pathLst>
              <a:path w="7178668" h="4894010">
                <a:moveTo>
                  <a:pt x="0" y="0"/>
                </a:moveTo>
                <a:lnTo>
                  <a:pt x="7178668" y="0"/>
                </a:lnTo>
                <a:lnTo>
                  <a:pt x="7178668" y="4894010"/>
                </a:lnTo>
                <a:lnTo>
                  <a:pt x="0" y="48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086" t="-32352" r="-10193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166134" y="-3702833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3628748" y="-2883283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3842695" y="-2570607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022296" y="-2212137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148951" y="-1825869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-4292805" y="-1386192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04191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04191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TextBox 13"/>
          <p:cNvSpPr txBox="1"/>
          <p:nvPr/>
        </p:nvSpPr>
        <p:spPr>
          <a:xfrm>
            <a:off x="2292808" y="219977"/>
            <a:ext cx="14655805" cy="12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3"/>
              </a:lnSpc>
            </a:pPr>
            <a:r>
              <a:rPr lang="en-US" sz="47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ประชุมครั้งที่ 2  </a:t>
            </a:r>
          </a:p>
          <a:p>
            <a:pPr algn="ctr">
              <a:lnSpc>
                <a:spcPts val="4653"/>
              </a:lnSpc>
            </a:pPr>
            <a:r>
              <a:rPr lang="en-US" sz="47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1 เมษายน 2568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4845" y="8523741"/>
            <a:ext cx="15707461" cy="131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 spc="-139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   จัดทำแผนปฏิบัติงานด้านการส่งเสริมคุณธรรม จริยธรรม เพื่อใช้เป็นกรอบแนวทางในการขับเคลื่อนการส่งเสริมพัฒนาคุณธรรม จริยธรรม และธรรมมาภิบาล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56468" y="1363826"/>
            <a:ext cx="15484983" cy="3886933"/>
          </a:xfrm>
          <a:custGeom>
            <a:avLst/>
            <a:gdLst/>
            <a:ahLst/>
            <a:cxnLst/>
            <a:rect l="l" t="t" r="r" b="b"/>
            <a:pathLst>
              <a:path w="15484983" h="3886933">
                <a:moveTo>
                  <a:pt x="0" y="0"/>
                </a:moveTo>
                <a:lnTo>
                  <a:pt x="15484983" y="0"/>
                </a:lnTo>
                <a:lnTo>
                  <a:pt x="15484983" y="3886933"/>
                </a:lnTo>
                <a:lnTo>
                  <a:pt x="0" y="3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891" b="-89897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556468" y="5364255"/>
            <a:ext cx="4187495" cy="2962298"/>
          </a:xfrm>
          <a:custGeom>
            <a:avLst/>
            <a:gdLst/>
            <a:ahLst/>
            <a:cxnLst/>
            <a:rect l="l" t="t" r="r" b="b"/>
            <a:pathLst>
              <a:path w="4187495" h="2962298">
                <a:moveTo>
                  <a:pt x="0" y="0"/>
                </a:moveTo>
                <a:lnTo>
                  <a:pt x="4187495" y="0"/>
                </a:lnTo>
                <a:lnTo>
                  <a:pt x="4187495" y="2962298"/>
                </a:lnTo>
                <a:lnTo>
                  <a:pt x="0" y="2962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488" t="-2049" b="-2049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6029713" y="5364255"/>
            <a:ext cx="5521306" cy="2962298"/>
          </a:xfrm>
          <a:custGeom>
            <a:avLst/>
            <a:gdLst/>
            <a:ahLst/>
            <a:cxnLst/>
            <a:rect l="l" t="t" r="r" b="b"/>
            <a:pathLst>
              <a:path w="5521306" h="2962298">
                <a:moveTo>
                  <a:pt x="0" y="0"/>
                </a:moveTo>
                <a:lnTo>
                  <a:pt x="5521307" y="0"/>
                </a:lnTo>
                <a:lnTo>
                  <a:pt x="5521307" y="2962298"/>
                </a:lnTo>
                <a:lnTo>
                  <a:pt x="0" y="29622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12" t="-14419" b="-14419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1832558" y="5364255"/>
            <a:ext cx="5208894" cy="2962298"/>
          </a:xfrm>
          <a:custGeom>
            <a:avLst/>
            <a:gdLst/>
            <a:ahLst/>
            <a:cxnLst/>
            <a:rect l="l" t="t" r="r" b="b"/>
            <a:pathLst>
              <a:path w="5208894" h="2962298">
                <a:moveTo>
                  <a:pt x="0" y="0"/>
                </a:moveTo>
                <a:lnTo>
                  <a:pt x="5208893" y="0"/>
                </a:lnTo>
                <a:lnTo>
                  <a:pt x="5208893" y="2962298"/>
                </a:lnTo>
                <a:lnTo>
                  <a:pt x="0" y="296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661" r="-28027" b="-18384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259539" y="3046395"/>
            <a:ext cx="2674587" cy="267458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16651" b="-1665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-3844370" y="-4083587"/>
            <a:ext cx="7415398" cy="3565095"/>
            <a:chOff x="0" y="0"/>
            <a:chExt cx="660400" cy="317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4306984" y="-3264038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>
            <a:off x="-4520931" y="-2951361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1" name="AutoShape 11"/>
          <p:cNvSpPr/>
          <p:nvPr/>
        </p:nvSpPr>
        <p:spPr>
          <a:xfrm>
            <a:off x="-4700532" y="-2592891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250489" y="6128490"/>
            <a:ext cx="17858527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 spc="17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องค์กรดำเนินกิจกรรม 5 ส.และ Big Cleaning Day ภายใต้แผนปฎิบัติการด้านการส่งเสริมคุณธรรม จริยธรรมประจำปีงบประมาณพ.ศ.2568 ของ DIPROM Center 10ผลการดำเนินกิจกรรมในครั้งนี้ได้รับความร่วมมือจากเจ้าหน้าที่เป็นอย่างดี ทำให้เจ้าหน้าที่มีวินัย มีความสามัคคี และทำงานเป็นทีม พร้อมทั้งสร้างสภาพแวดล้อมที่ดี  ในการปฏิบัติงาน รักษาสภาพแวดล้อม รักษาความสะอาดและความเป็นระเบียบ ตามหลัก 5ส. สะสาง สะดวก สะอาด สุขลักษณะ สร้างนิสัย เรียบร้อยภายในหน่วยงาน โดยมีบุคลากร ศภ.10 กสอ. เข้าร่วมจำนวน 37 ราย จากบุคลากรทั้งหมด 51 ราย คิดเป็นร้อยละ 72.55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8249" y="238125"/>
            <a:ext cx="14872452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 “รวมพลังชาว ศภ.10 กสอ. ทำ 5 ส.</a:t>
            </a:r>
          </a:p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ปรับพื้นที่ให้น่าอยู่พร้อมรับการปฏิบัติงาน”</a:t>
            </a:r>
          </a:p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11 กุมภาพันธ์  2568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326966" y="2846458"/>
            <a:ext cx="5615017" cy="3185797"/>
            <a:chOff x="0" y="0"/>
            <a:chExt cx="869913" cy="4935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9913" cy="493563"/>
            </a:xfrm>
            <a:custGeom>
              <a:avLst/>
              <a:gdLst/>
              <a:ahLst/>
              <a:cxnLst/>
              <a:rect l="l" t="t" r="r" b="b"/>
              <a:pathLst>
                <a:path w="869913" h="493563">
                  <a:moveTo>
                    <a:pt x="31712" y="0"/>
                  </a:moveTo>
                  <a:lnTo>
                    <a:pt x="838201" y="0"/>
                  </a:lnTo>
                  <a:cubicBezTo>
                    <a:pt x="846612" y="0"/>
                    <a:pt x="854678" y="3341"/>
                    <a:pt x="860625" y="9288"/>
                  </a:cubicBezTo>
                  <a:cubicBezTo>
                    <a:pt x="866572" y="15235"/>
                    <a:pt x="869913" y="23302"/>
                    <a:pt x="869913" y="31712"/>
                  </a:cubicBezTo>
                  <a:lnTo>
                    <a:pt x="869913" y="461851"/>
                  </a:lnTo>
                  <a:cubicBezTo>
                    <a:pt x="869913" y="470262"/>
                    <a:pt x="866572" y="478328"/>
                    <a:pt x="860625" y="484275"/>
                  </a:cubicBezTo>
                  <a:cubicBezTo>
                    <a:pt x="854678" y="490222"/>
                    <a:pt x="846612" y="493563"/>
                    <a:pt x="838201" y="493563"/>
                  </a:cubicBezTo>
                  <a:lnTo>
                    <a:pt x="31712" y="493563"/>
                  </a:lnTo>
                  <a:cubicBezTo>
                    <a:pt x="23302" y="493563"/>
                    <a:pt x="15235" y="490222"/>
                    <a:pt x="9288" y="484275"/>
                  </a:cubicBezTo>
                  <a:cubicBezTo>
                    <a:pt x="3341" y="478328"/>
                    <a:pt x="0" y="470262"/>
                    <a:pt x="0" y="461851"/>
                  </a:cubicBezTo>
                  <a:lnTo>
                    <a:pt x="0" y="31712"/>
                  </a:lnTo>
                  <a:cubicBezTo>
                    <a:pt x="0" y="23302"/>
                    <a:pt x="3341" y="15235"/>
                    <a:pt x="9288" y="9288"/>
                  </a:cubicBezTo>
                  <a:cubicBezTo>
                    <a:pt x="15235" y="3341"/>
                    <a:pt x="23302" y="0"/>
                    <a:pt x="31712" y="0"/>
                  </a:cubicBezTo>
                  <a:close/>
                </a:path>
              </a:pathLst>
            </a:custGeom>
            <a:blipFill>
              <a:blip r:embed="rId7"/>
              <a:stretch>
                <a:fillRect l="-21657" t="-39957" b="-20665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9539" y="3049104"/>
            <a:ext cx="2674587" cy="2983152"/>
            <a:chOff x="0" y="0"/>
            <a:chExt cx="571522" cy="6374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1522" cy="637458"/>
            </a:xfrm>
            <a:custGeom>
              <a:avLst/>
              <a:gdLst/>
              <a:ahLst/>
              <a:cxnLst/>
              <a:rect l="l" t="t" r="r" b="b"/>
              <a:pathLst>
                <a:path w="571522" h="637458">
                  <a:moveTo>
                    <a:pt x="66576" y="0"/>
                  </a:moveTo>
                  <a:lnTo>
                    <a:pt x="504946" y="0"/>
                  </a:lnTo>
                  <a:cubicBezTo>
                    <a:pt x="541715" y="0"/>
                    <a:pt x="571522" y="29807"/>
                    <a:pt x="571522" y="66576"/>
                  </a:cubicBezTo>
                  <a:lnTo>
                    <a:pt x="571522" y="570882"/>
                  </a:lnTo>
                  <a:cubicBezTo>
                    <a:pt x="571522" y="588539"/>
                    <a:pt x="564508" y="605473"/>
                    <a:pt x="552022" y="617958"/>
                  </a:cubicBezTo>
                  <a:cubicBezTo>
                    <a:pt x="539537" y="630444"/>
                    <a:pt x="522603" y="637458"/>
                    <a:pt x="504946" y="637458"/>
                  </a:cubicBezTo>
                  <a:lnTo>
                    <a:pt x="66576" y="637458"/>
                  </a:lnTo>
                  <a:cubicBezTo>
                    <a:pt x="48919" y="637458"/>
                    <a:pt x="31985" y="630444"/>
                    <a:pt x="19500" y="617958"/>
                  </a:cubicBezTo>
                  <a:cubicBezTo>
                    <a:pt x="7014" y="605473"/>
                    <a:pt x="0" y="588539"/>
                    <a:pt x="0" y="570882"/>
                  </a:cubicBezTo>
                  <a:lnTo>
                    <a:pt x="0" y="66576"/>
                  </a:lnTo>
                  <a:cubicBezTo>
                    <a:pt x="0" y="48919"/>
                    <a:pt x="7014" y="31985"/>
                    <a:pt x="19500" y="19500"/>
                  </a:cubicBezTo>
                  <a:cubicBezTo>
                    <a:pt x="31985" y="7014"/>
                    <a:pt x="48919" y="0"/>
                    <a:pt x="66576" y="0"/>
                  </a:cubicBezTo>
                  <a:close/>
                </a:path>
              </a:pathLst>
            </a:custGeom>
            <a:blipFill>
              <a:blip r:embed="rId8"/>
              <a:stretch>
                <a:fillRect l="-24341" r="-2434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38925" y="3049104"/>
            <a:ext cx="2783241" cy="2983152"/>
            <a:chOff x="0" y="0"/>
            <a:chExt cx="1131057" cy="12122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1057" cy="1212297"/>
            </a:xfrm>
            <a:custGeom>
              <a:avLst/>
              <a:gdLst/>
              <a:ahLst/>
              <a:cxnLst/>
              <a:rect l="l" t="t" r="r" b="b"/>
              <a:pathLst>
                <a:path w="1131057" h="1212297">
                  <a:moveTo>
                    <a:pt x="63977" y="0"/>
                  </a:moveTo>
                  <a:lnTo>
                    <a:pt x="1067080" y="0"/>
                  </a:lnTo>
                  <a:cubicBezTo>
                    <a:pt x="1102413" y="0"/>
                    <a:pt x="1131057" y="28644"/>
                    <a:pt x="1131057" y="63977"/>
                  </a:cubicBezTo>
                  <a:lnTo>
                    <a:pt x="1131057" y="1148320"/>
                  </a:lnTo>
                  <a:cubicBezTo>
                    <a:pt x="1131057" y="1165287"/>
                    <a:pt x="1124316" y="1181560"/>
                    <a:pt x="1112318" y="1193558"/>
                  </a:cubicBezTo>
                  <a:cubicBezTo>
                    <a:pt x="1100320" y="1205556"/>
                    <a:pt x="1084047" y="1212297"/>
                    <a:pt x="1067080" y="1212297"/>
                  </a:cubicBezTo>
                  <a:lnTo>
                    <a:pt x="63977" y="1212297"/>
                  </a:lnTo>
                  <a:cubicBezTo>
                    <a:pt x="28644" y="1212297"/>
                    <a:pt x="0" y="1183653"/>
                    <a:pt x="0" y="1148320"/>
                  </a:cubicBezTo>
                  <a:lnTo>
                    <a:pt x="0" y="63977"/>
                  </a:lnTo>
                  <a:cubicBezTo>
                    <a:pt x="0" y="28644"/>
                    <a:pt x="28644" y="0"/>
                    <a:pt x="63977" y="0"/>
                  </a:cubicBezTo>
                  <a:close/>
                </a:path>
              </a:pathLst>
            </a:custGeom>
            <a:blipFill>
              <a:blip r:embed="rId9"/>
              <a:stretch>
                <a:fillRect l="-46375" r="-46375" b="-119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246784" y="2880838"/>
            <a:ext cx="2783241" cy="3151418"/>
            <a:chOff x="0" y="0"/>
            <a:chExt cx="594740" cy="6734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4740" cy="673414"/>
            </a:xfrm>
            <a:custGeom>
              <a:avLst/>
              <a:gdLst/>
              <a:ahLst/>
              <a:cxnLst/>
              <a:rect l="l" t="t" r="r" b="b"/>
              <a:pathLst>
                <a:path w="594740" h="673414">
                  <a:moveTo>
                    <a:pt x="63977" y="0"/>
                  </a:moveTo>
                  <a:lnTo>
                    <a:pt x="530762" y="0"/>
                  </a:lnTo>
                  <a:cubicBezTo>
                    <a:pt x="566096" y="0"/>
                    <a:pt x="594740" y="28644"/>
                    <a:pt x="594740" y="63977"/>
                  </a:cubicBezTo>
                  <a:lnTo>
                    <a:pt x="594740" y="609437"/>
                  </a:lnTo>
                  <a:cubicBezTo>
                    <a:pt x="594740" y="644770"/>
                    <a:pt x="566096" y="673414"/>
                    <a:pt x="530762" y="673414"/>
                  </a:cubicBezTo>
                  <a:lnTo>
                    <a:pt x="63977" y="673414"/>
                  </a:lnTo>
                  <a:cubicBezTo>
                    <a:pt x="47009" y="673414"/>
                    <a:pt x="30737" y="666674"/>
                    <a:pt x="18739" y="654675"/>
                  </a:cubicBezTo>
                  <a:cubicBezTo>
                    <a:pt x="6740" y="642677"/>
                    <a:pt x="0" y="626405"/>
                    <a:pt x="0" y="609437"/>
                  </a:cubicBezTo>
                  <a:lnTo>
                    <a:pt x="0" y="63977"/>
                  </a:lnTo>
                  <a:cubicBezTo>
                    <a:pt x="0" y="28644"/>
                    <a:pt x="28644" y="0"/>
                    <a:pt x="63977" y="0"/>
                  </a:cubicBezTo>
                  <a:close/>
                </a:path>
              </a:pathLst>
            </a:custGeom>
            <a:blipFill>
              <a:blip r:embed="rId10"/>
              <a:stretch>
                <a:fillRect l="-22057" t="-736" r="-2999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25775" y="2880838"/>
            <a:ext cx="2783241" cy="3151418"/>
            <a:chOff x="0" y="0"/>
            <a:chExt cx="988873" cy="11196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88873" cy="1119684"/>
            </a:xfrm>
            <a:custGeom>
              <a:avLst/>
              <a:gdLst/>
              <a:ahLst/>
              <a:cxnLst/>
              <a:rect l="l" t="t" r="r" b="b"/>
              <a:pathLst>
                <a:path w="988873" h="1119684">
                  <a:moveTo>
                    <a:pt x="63977" y="0"/>
                  </a:moveTo>
                  <a:lnTo>
                    <a:pt x="924896" y="0"/>
                  </a:lnTo>
                  <a:cubicBezTo>
                    <a:pt x="960229" y="0"/>
                    <a:pt x="988873" y="28644"/>
                    <a:pt x="988873" y="63977"/>
                  </a:cubicBezTo>
                  <a:lnTo>
                    <a:pt x="988873" y="1055707"/>
                  </a:lnTo>
                  <a:cubicBezTo>
                    <a:pt x="988873" y="1091041"/>
                    <a:pt x="960229" y="1119684"/>
                    <a:pt x="924896" y="1119684"/>
                  </a:cubicBezTo>
                  <a:lnTo>
                    <a:pt x="63977" y="1119684"/>
                  </a:lnTo>
                  <a:cubicBezTo>
                    <a:pt x="28644" y="1119684"/>
                    <a:pt x="0" y="1091041"/>
                    <a:pt x="0" y="1055707"/>
                  </a:cubicBezTo>
                  <a:lnTo>
                    <a:pt x="0" y="63977"/>
                  </a:lnTo>
                  <a:cubicBezTo>
                    <a:pt x="0" y="28644"/>
                    <a:pt x="28644" y="0"/>
                    <a:pt x="63977" y="0"/>
                  </a:cubicBezTo>
                  <a:close/>
                </a:path>
              </a:pathLst>
            </a:custGeom>
            <a:blipFill>
              <a:blip r:embed="rId11"/>
              <a:stretch>
                <a:fillRect l="-27923" t="-3253" r="-2792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 rot="-10800000">
            <a:off x="17259300" y="811938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7259300" y="703557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1947937" y="229604"/>
            <a:ext cx="15889358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 “พิธีถวายสัตย์ปฎิญาณเพื่อเป็นข้าราชการที่ดีและพลังของแผ่นดิน ของศภ.10 กสอ.” </a:t>
            </a:r>
          </a:p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วันที่ 1 เมษายน 2568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1153" y="7121883"/>
            <a:ext cx="16808148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3885"/>
              </a:lnSpc>
            </a:pP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              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กิจกรรม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“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พิธีถวายสัตย์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ปฏิญาณ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เพื่อเป็นข้าราชการที่ดีและพลังของแผ่นดิน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” </a:t>
            </a:r>
          </a:p>
          <a:p>
            <a:pPr algn="thaiDist">
              <a:lnSpc>
                <a:spcPts val="3885"/>
              </a:lnSpc>
            </a:pP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เนื่องในโอกาสวันข้าราชการพลเรือน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ผ่านระบบ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ZOOM </a:t>
            </a:r>
            <a:r>
              <a:rPr lang="en-US" sz="3500" spc="70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เพื่อให้ข้าราชการและเจ้าหน้าที่</a:t>
            </a:r>
            <a:r>
              <a:rPr lang="en-US" sz="3500" spc="70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ได้แสดง</a:t>
            </a:r>
            <a:r>
              <a:rPr lang="en-US" sz="3500" spc="192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ถึงความยึดมั่นในความซื่อสัตย์เพื่อเป็นแบบอย่างกระทำในสิ่งที่ถูกต้อง ความมุ่งมั่นแน่วแน่</a:t>
            </a:r>
            <a:r>
              <a:rPr lang="en-US" sz="3500" spc="332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ที่จะเป็นข้าราชการที่ดีและพลังของแผ่นดินปฏิบัติหน้าที่ตามรอยพระยุคลบาทในฐานะ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ข้าของแผ่นดินให้เกิดประโยชน์ต่อประเทศชาติสืบไป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โดยมีบุคลากร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ศภ.10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กสอ.เข้าร่วมจำนวน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42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ราย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จากบุคลากรทั้งหมด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52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ราย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spc="-56" dirty="0" err="1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คิดเป็นร้อยละ</a:t>
            </a:r>
            <a:r>
              <a:rPr lang="en-US" sz="3500" spc="-56" dirty="0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80.77 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671647" y="2544180"/>
            <a:ext cx="6672754" cy="4506836"/>
            <a:chOff x="0" y="0"/>
            <a:chExt cx="5080000" cy="3505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>
              <a:blip r:embed="rId8"/>
              <a:stretch>
                <a:fillRect r="-54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>
              <a:blip r:embed="rId9"/>
              <a:stretch>
                <a:fillRect t="-454" b="-45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20958" y="3151902"/>
            <a:ext cx="4259372" cy="2938966"/>
            <a:chOff x="0" y="0"/>
            <a:chExt cx="5080000" cy="3505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>
              <a:blip r:embed="rId8"/>
              <a:stretch>
                <a:fillRect r="-54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>
              <a:blip r:embed="rId10"/>
              <a:stretch>
                <a:fillRect t="-454" b="-45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3185427" y="3151902"/>
            <a:ext cx="4294966" cy="2963527"/>
            <a:chOff x="0" y="0"/>
            <a:chExt cx="5080000" cy="3505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>
              <a:blip r:embed="rId8"/>
              <a:stretch>
                <a:fillRect r="-546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>
              <a:blip r:embed="rId11"/>
              <a:stretch>
                <a:fillRect t="-454" b="-45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41335" y="-401590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4103948" y="-3196360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" name="AutoShape 6"/>
          <p:cNvSpPr/>
          <p:nvPr/>
        </p:nvSpPr>
        <p:spPr>
          <a:xfrm>
            <a:off x="-4317895" y="-2883683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" name="AutoShape 7"/>
          <p:cNvSpPr/>
          <p:nvPr/>
        </p:nvSpPr>
        <p:spPr>
          <a:xfrm>
            <a:off x="-4497497" y="-2525213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8" name="AutoShape 8"/>
          <p:cNvSpPr/>
          <p:nvPr/>
        </p:nvSpPr>
        <p:spPr>
          <a:xfrm>
            <a:off x="-4624151" y="-2138945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17259300" y="920319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0" name="Group 10"/>
          <p:cNvGrpSpPr/>
          <p:nvPr/>
        </p:nvGrpSpPr>
        <p:grpSpPr>
          <a:xfrm>
            <a:off x="369645" y="1866468"/>
            <a:ext cx="4873566" cy="5906769"/>
            <a:chOff x="0" y="0"/>
            <a:chExt cx="2809289" cy="34048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9289" cy="3404863"/>
            </a:xfrm>
            <a:custGeom>
              <a:avLst/>
              <a:gdLst/>
              <a:ahLst/>
              <a:cxnLst/>
              <a:rect l="l" t="t" r="r" b="b"/>
              <a:pathLst>
                <a:path w="2809289" h="3404863">
                  <a:moveTo>
                    <a:pt x="0" y="3192225"/>
                  </a:moveTo>
                  <a:lnTo>
                    <a:pt x="0" y="212638"/>
                  </a:lnTo>
                  <a:cubicBezTo>
                    <a:pt x="0" y="95687"/>
                    <a:pt x="55845" y="0"/>
                    <a:pt x="124099" y="0"/>
                  </a:cubicBezTo>
                  <a:lnTo>
                    <a:pt x="2685190" y="0"/>
                  </a:lnTo>
                  <a:cubicBezTo>
                    <a:pt x="2753444" y="0"/>
                    <a:pt x="2809289" y="95687"/>
                    <a:pt x="2809289" y="212638"/>
                  </a:cubicBezTo>
                  <a:lnTo>
                    <a:pt x="2809289" y="3189567"/>
                  </a:lnTo>
                  <a:cubicBezTo>
                    <a:pt x="2809289" y="3306518"/>
                    <a:pt x="2753444" y="3402205"/>
                    <a:pt x="2685190" y="3402205"/>
                  </a:cubicBezTo>
                  <a:lnTo>
                    <a:pt x="124099" y="3402205"/>
                  </a:lnTo>
                  <a:cubicBezTo>
                    <a:pt x="55845" y="3404863"/>
                    <a:pt x="0" y="3309176"/>
                    <a:pt x="0" y="3192225"/>
                  </a:cubicBezTo>
                  <a:close/>
                </a:path>
              </a:pathLst>
            </a:custGeom>
            <a:blipFill>
              <a:blip r:embed="rId4"/>
              <a:stretch>
                <a:fillRect l="-28246" r="-33426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43210" y="1866468"/>
            <a:ext cx="3989997" cy="5906769"/>
            <a:chOff x="0" y="0"/>
            <a:chExt cx="2299970" cy="3404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9970" cy="3404863"/>
            </a:xfrm>
            <a:custGeom>
              <a:avLst/>
              <a:gdLst/>
              <a:ahLst/>
              <a:cxnLst/>
              <a:rect l="l" t="t" r="r" b="b"/>
              <a:pathLst>
                <a:path w="2299970" h="3404863">
                  <a:moveTo>
                    <a:pt x="0" y="3192225"/>
                  </a:moveTo>
                  <a:lnTo>
                    <a:pt x="0" y="212638"/>
                  </a:lnTo>
                  <a:cubicBezTo>
                    <a:pt x="0" y="95687"/>
                    <a:pt x="45720" y="0"/>
                    <a:pt x="101600" y="0"/>
                  </a:cubicBezTo>
                  <a:lnTo>
                    <a:pt x="2198370" y="0"/>
                  </a:lnTo>
                  <a:cubicBezTo>
                    <a:pt x="2254250" y="0"/>
                    <a:pt x="2299970" y="95687"/>
                    <a:pt x="2299970" y="212638"/>
                  </a:cubicBezTo>
                  <a:lnTo>
                    <a:pt x="2299970" y="3189567"/>
                  </a:lnTo>
                  <a:cubicBezTo>
                    <a:pt x="2299970" y="3306518"/>
                    <a:pt x="2254250" y="3402205"/>
                    <a:pt x="2198370" y="3402205"/>
                  </a:cubicBezTo>
                  <a:lnTo>
                    <a:pt x="101600" y="3402205"/>
                  </a:lnTo>
                  <a:cubicBezTo>
                    <a:pt x="45720" y="3404863"/>
                    <a:pt x="0" y="3309176"/>
                    <a:pt x="0" y="3192225"/>
                  </a:cubicBezTo>
                  <a:close/>
                </a:path>
              </a:pathLst>
            </a:custGeom>
            <a:blipFill>
              <a:blip r:embed="rId5"/>
              <a:stretch>
                <a:fillRect t="-22618" b="-2261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151176" y="1936342"/>
            <a:ext cx="2692283" cy="5836895"/>
          </a:xfrm>
          <a:custGeom>
            <a:avLst/>
            <a:gdLst/>
            <a:ahLst/>
            <a:cxnLst/>
            <a:rect l="l" t="t" r="r" b="b"/>
            <a:pathLst>
              <a:path w="2692283" h="5836895">
                <a:moveTo>
                  <a:pt x="0" y="0"/>
                </a:moveTo>
                <a:lnTo>
                  <a:pt x="2692284" y="0"/>
                </a:lnTo>
                <a:lnTo>
                  <a:pt x="2692284" y="5836896"/>
                </a:lnTo>
                <a:lnTo>
                  <a:pt x="0" y="5836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5070657" y="1866468"/>
            <a:ext cx="2730547" cy="5906769"/>
          </a:xfrm>
          <a:custGeom>
            <a:avLst/>
            <a:gdLst/>
            <a:ahLst/>
            <a:cxnLst/>
            <a:rect l="l" t="t" r="r" b="b"/>
            <a:pathLst>
              <a:path w="2730547" h="5906769">
                <a:moveTo>
                  <a:pt x="0" y="0"/>
                </a:moveTo>
                <a:lnTo>
                  <a:pt x="2730547" y="0"/>
                </a:lnTo>
                <a:lnTo>
                  <a:pt x="2730547" y="5906770"/>
                </a:lnTo>
                <a:lnTo>
                  <a:pt x="0" y="5906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9144000" y="1866468"/>
            <a:ext cx="2730547" cy="5906769"/>
          </a:xfrm>
          <a:custGeom>
            <a:avLst/>
            <a:gdLst/>
            <a:ahLst/>
            <a:cxnLst/>
            <a:rect l="l" t="t" r="r" b="b"/>
            <a:pathLst>
              <a:path w="2730547" h="5906769">
                <a:moveTo>
                  <a:pt x="0" y="0"/>
                </a:moveTo>
                <a:lnTo>
                  <a:pt x="2730547" y="0"/>
                </a:lnTo>
                <a:lnTo>
                  <a:pt x="2730547" y="5906770"/>
                </a:lnTo>
                <a:lnTo>
                  <a:pt x="0" y="5906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TextBox 17"/>
          <p:cNvSpPr txBox="1"/>
          <p:nvPr/>
        </p:nvSpPr>
        <p:spPr>
          <a:xfrm>
            <a:off x="1796981" y="527524"/>
            <a:ext cx="1487245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 b="1">
                <a:solidFill>
                  <a:srgbClr val="227C9D"/>
                </a:solidFill>
                <a:latin typeface="Arimo Bold"/>
                <a:ea typeface="Arimo Bold"/>
                <a:cs typeface="Arimo Bold"/>
                <a:sym typeface="Arimo Bold"/>
              </a:rPr>
              <a:t>กิจกรรม”ห้องเรียนสีขาว”ของศภ.10 กสอ.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9645" y="7782763"/>
            <a:ext cx="17227966" cy="274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8"/>
              </a:lnSpc>
            </a:pPr>
            <a:r>
              <a:rPr lang="en-US" sz="3899">
                <a:solidFill>
                  <a:srgbClr val="227C9D"/>
                </a:solidFill>
                <a:latin typeface="Arimo"/>
                <a:ea typeface="Arimo"/>
                <a:cs typeface="Arimo"/>
                <a:sym typeface="Arimo"/>
              </a:rPr>
              <a:t>        เจ้าหน้าที่ ศภ.10 กสอ. ประกาศเชิญชวนเจ้าหน้าที่ เพื่อทำแบบทดสอบด้านคุณธรรม จริยธรรม และพฤติกรรมในการต่อต้านการทุจริตและประพฤติมิชอบ ประจำปีงบประมาณ พ.ศ. 2568 โดยมีบุคลากร ศภ.10 กสอ.เข้าร่วมและผ่านการทดสอบในครั้งนี้จำนวน 52 ราย จากบุคลากรทั้งหมด 52 ราย คิดเป็นร้อยละ 100</a:t>
            </a:r>
          </a:p>
          <a:p>
            <a:pPr algn="just">
              <a:lnSpc>
                <a:spcPts val="4328"/>
              </a:lnSpc>
              <a:spcBef>
                <a:spcPct val="0"/>
              </a:spcBef>
            </a:pPr>
            <a:endParaRPr lang="en-US" sz="3899">
              <a:solidFill>
                <a:srgbClr val="227C9D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1620</Words>
  <Application>Microsoft Office PowerPoint</Application>
  <PresentationFormat>กำหนดเอง</PresentationFormat>
  <Paragraphs>91</Paragraphs>
  <Slides>18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6" baseType="lpstr">
      <vt:lpstr>DM Sans</vt:lpstr>
      <vt:lpstr>Arimo Bold</vt:lpstr>
      <vt:lpstr>DM Sans Bold</vt:lpstr>
      <vt:lpstr>Arimo</vt:lpstr>
      <vt:lpstr>Calibri</vt:lpstr>
      <vt:lpstr>Arial</vt:lpstr>
      <vt:lpstr>Kollektif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การขับเคลื่อนองค์กรคุณธรรม 2568</dc:title>
  <dc:creator>HP</dc:creator>
  <cp:lastModifiedBy>HP</cp:lastModifiedBy>
  <cp:revision>3</cp:revision>
  <dcterms:created xsi:type="dcterms:W3CDTF">2006-08-16T00:00:00Z</dcterms:created>
  <dcterms:modified xsi:type="dcterms:W3CDTF">2025-06-10T08:44:36Z</dcterms:modified>
  <dc:identifier>DAGoQP6Rnvs</dc:identifier>
</cp:coreProperties>
</file>